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5" r:id="rId2"/>
    <p:sldId id="256" r:id="rId3"/>
    <p:sldId id="286" r:id="rId4"/>
    <p:sldId id="287" r:id="rId5"/>
    <p:sldId id="263" r:id="rId6"/>
    <p:sldId id="272" r:id="rId7"/>
    <p:sldId id="291" r:id="rId8"/>
    <p:sldId id="288" r:id="rId9"/>
    <p:sldId id="289" r:id="rId10"/>
    <p:sldId id="294" r:id="rId11"/>
    <p:sldId id="295" r:id="rId12"/>
    <p:sldId id="296" r:id="rId13"/>
    <p:sldId id="297"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1pPr>
    <a:lvl2pPr marL="0" marR="0" indent="4572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2pPr>
    <a:lvl3pPr marL="0" marR="0" indent="9144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3pPr>
    <a:lvl4pPr marL="0" marR="0" indent="13716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4pPr>
    <a:lvl5pPr marL="0" marR="0" indent="18288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5pPr>
    <a:lvl6pPr marL="0" marR="0" indent="22860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6pPr>
    <a:lvl7pPr marL="0" marR="0" indent="27432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7pPr>
    <a:lvl8pPr marL="0" marR="0" indent="32004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8pPr>
    <a:lvl9pPr marL="0" marR="0" indent="365760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p:scale>
          <a:sx n="60" d="100"/>
          <a:sy n="60" d="100"/>
        </p:scale>
        <p:origin x="80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1143000" y="685800"/>
            <a:ext cx="4572000" cy="3429000"/>
          </a:xfrm>
          <a:prstGeom prst="rect">
            <a:avLst/>
          </a:prstGeom>
        </p:spPr>
        <p:txBody>
          <a:bodyPr/>
          <a:lstStyle/>
          <a:p>
            <a:endParaRPr/>
          </a:p>
        </p:txBody>
      </p:sp>
      <p:sp>
        <p:nvSpPr>
          <p:cNvPr id="151" name="Shape 1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49546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202055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48312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978831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9051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16">
    <p:spTree>
      <p:nvGrpSpPr>
        <p:cNvPr id="1" name=""/>
        <p:cNvGrpSpPr/>
        <p:nvPr/>
      </p:nvGrpSpPr>
      <p:grpSpPr>
        <a:xfrm>
          <a:off x="0" y="0"/>
          <a:ext cx="0" cy="0"/>
          <a:chOff x="0" y="0"/>
          <a:chExt cx="0" cy="0"/>
        </a:xfrm>
      </p:grpSpPr>
      <p:sp>
        <p:nvSpPr>
          <p:cNvPr id="18" name="Image"/>
          <p:cNvSpPr>
            <a:spLocks noGrp="1"/>
          </p:cNvSpPr>
          <p:nvPr>
            <p:ph type="pic" idx="21"/>
          </p:nvPr>
        </p:nvSpPr>
        <p:spPr>
          <a:xfrm>
            <a:off x="0" y="0"/>
            <a:ext cx="24384000" cy="13716000"/>
          </a:xfrm>
          <a:prstGeom prst="rect">
            <a:avLst/>
          </a:prstGeom>
          <a:pattFill prst="pct5">
            <a:fgClr>
              <a:srgbClr val="FFFFFF"/>
            </a:fgClr>
            <a:bgClr>
              <a:schemeClr val="accent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11">
    <p:spTree>
      <p:nvGrpSpPr>
        <p:cNvPr id="1" name=""/>
        <p:cNvGrpSpPr/>
        <p:nvPr/>
      </p:nvGrpSpPr>
      <p:grpSpPr>
        <a:xfrm>
          <a:off x="0" y="0"/>
          <a:ext cx="0" cy="0"/>
          <a:chOff x="0" y="0"/>
          <a:chExt cx="0" cy="0"/>
        </a:xfrm>
      </p:grpSpPr>
      <p:sp>
        <p:nvSpPr>
          <p:cNvPr id="58" name="Image"/>
          <p:cNvSpPr>
            <a:spLocks noGrp="1"/>
          </p:cNvSpPr>
          <p:nvPr>
            <p:ph type="pic" sz="half" idx="21"/>
          </p:nvPr>
        </p:nvSpPr>
        <p:spPr>
          <a:xfrm>
            <a:off x="742701" y="5759300"/>
            <a:ext cx="9201713" cy="7300586"/>
          </a:xfrm>
          <a:prstGeom prst="roundRect">
            <a:avLst>
              <a:gd name="adj" fmla="val 4901"/>
            </a:avLst>
          </a:prstGeom>
          <a:pattFill prst="pct5">
            <a:fgClr>
              <a:srgbClr val="FFFFFF"/>
            </a:fgClr>
            <a:bgClr>
              <a:schemeClr val="accent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2">
    <p:spTree>
      <p:nvGrpSpPr>
        <p:cNvPr id="1" name=""/>
        <p:cNvGrpSpPr/>
        <p:nvPr/>
      </p:nvGrpSpPr>
      <p:grpSpPr>
        <a:xfrm>
          <a:off x="0" y="0"/>
          <a:ext cx="0" cy="0"/>
          <a:chOff x="0" y="0"/>
          <a:chExt cx="0" cy="0"/>
        </a:xfrm>
      </p:grpSpPr>
      <p:sp>
        <p:nvSpPr>
          <p:cNvPr id="143" name="Image"/>
          <p:cNvSpPr>
            <a:spLocks noGrp="1"/>
          </p:cNvSpPr>
          <p:nvPr>
            <p:ph type="pic" idx="21"/>
          </p:nvPr>
        </p:nvSpPr>
        <p:spPr>
          <a:xfrm>
            <a:off x="7760567" y="656104"/>
            <a:ext cx="15880649" cy="12403710"/>
          </a:xfrm>
          <a:prstGeom prst="roundRect">
            <a:avLst>
              <a:gd name="adj" fmla="val 3007"/>
            </a:avLst>
          </a:prstGeom>
          <a:pattFill prst="pct5">
            <a:fgClr>
              <a:schemeClr val="bg1"/>
            </a:fgClr>
            <a:bgClr>
              <a:schemeClr val="accent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dirty="0"/>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2722729" y="1250230"/>
            <a:ext cx="396826" cy="406401"/>
          </a:xfrm>
          <a:prstGeom prst="rect">
            <a:avLst/>
          </a:prstGeom>
          <a:ln w="12700">
            <a:miter lim="400000"/>
          </a:ln>
        </p:spPr>
        <p:txBody>
          <a:bodyPr wrap="none" lIns="50800" tIns="50800" rIns="50800" bIns="50800" anchor="b">
            <a:spAutoFit/>
          </a:bodyPr>
          <a:lstStyle>
            <a:lvl1pPr algn="ctr" defTabSz="584200">
              <a:defRPr sz="2000">
                <a:solidFill>
                  <a:srgbClr val="9F9A91"/>
                </a:solidFill>
                <a:latin typeface="Helvetica"/>
                <a:ea typeface="Helvetica"/>
                <a:cs typeface="Helvetica"/>
                <a:sym typeface="Helvetic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4" r:id="rId4"/>
  </p:sldLayoutIdLst>
  <p:transition spd="med"/>
  <p:txStyles>
    <p:titleStyle>
      <a:lvl1pPr marL="0" marR="0" indent="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1pPr>
      <a:lvl2pPr marL="0" marR="0" indent="4572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2pPr>
      <a:lvl3pPr marL="0" marR="0" indent="9144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3pPr>
      <a:lvl4pPr marL="0" marR="0" indent="13716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4pPr>
      <a:lvl5pPr marL="0" marR="0" indent="18288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5pPr>
      <a:lvl6pPr marL="0" marR="0" indent="22860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6pPr>
      <a:lvl7pPr marL="0" marR="0" indent="27432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7pPr>
      <a:lvl8pPr marL="0" marR="0" indent="32004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8pPr>
      <a:lvl9pPr marL="0" marR="0" indent="3657600" algn="l" defTabSz="3251118" rtl="0" latinLnBrk="0">
        <a:lnSpc>
          <a:spcPct val="80000"/>
        </a:lnSpc>
        <a:spcBef>
          <a:spcPts val="0"/>
        </a:spcBef>
        <a:spcAft>
          <a:spcPts val="0"/>
        </a:spcAft>
        <a:buClrTx/>
        <a:buSzTx/>
        <a:buFontTx/>
        <a:buNone/>
        <a:tabLst/>
        <a:defRPr sz="28700" b="0" i="0" u="none" strike="noStrike" cap="none" spc="-860" baseline="0">
          <a:solidFill>
            <a:srgbClr val="000000"/>
          </a:solidFill>
          <a:uFillTx/>
          <a:latin typeface="+mj-lt"/>
          <a:ea typeface="+mj-ea"/>
          <a:cs typeface="+mj-cs"/>
          <a:sym typeface="Plus Jakarta Sans Regular Regular"/>
        </a:defRPr>
      </a:lvl9pPr>
    </p:titleStyle>
    <p:bodyStyle>
      <a:lvl1pPr marL="8636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1pPr>
      <a:lvl2pPr marL="14732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2pPr>
      <a:lvl3pPr marL="20828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3pPr>
      <a:lvl4pPr marL="26924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4pPr>
      <a:lvl5pPr marL="33020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5pPr>
      <a:lvl6pPr marL="39116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6pPr>
      <a:lvl7pPr marL="45212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7pPr>
      <a:lvl8pPr marL="51308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8pPr>
      <a:lvl9pPr marL="5740400" marR="0" indent="-863600" algn="l" defTabSz="3251118" rtl="0" latinLnBrk="0">
        <a:lnSpc>
          <a:spcPct val="100000"/>
        </a:lnSpc>
        <a:spcBef>
          <a:spcPts val="0"/>
        </a:spcBef>
        <a:spcAft>
          <a:spcPts val="0"/>
        </a:spcAft>
        <a:buClrTx/>
        <a:buSzPct val="123000"/>
        <a:buFontTx/>
        <a:buChar char="•"/>
        <a:tabLst/>
        <a:defRPr sz="6800" b="0" i="0" u="none" strike="noStrike" cap="none" spc="-340" baseline="0">
          <a:solidFill>
            <a:schemeClr val="accent4">
              <a:hueOff val="6770512"/>
              <a:satOff val="-52173"/>
              <a:lumOff val="-46261"/>
            </a:schemeClr>
          </a:solidFill>
          <a:uFillTx/>
          <a:latin typeface="+mn-lt"/>
          <a:ea typeface="+mn-ea"/>
          <a:cs typeface="+mn-cs"/>
          <a:sym typeface="Plus Jakarta Sans Regular Bold"/>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1705FCF-10BD-CE4E-8033-7A929C5D88EF}"/>
              </a:ext>
            </a:extLst>
          </p:cNvPr>
          <p:cNvPicPr>
            <a:picLocks noChangeAspect="1"/>
          </p:cNvPicPr>
          <p:nvPr/>
        </p:nvPicPr>
        <p:blipFill>
          <a:blip r:embed="rId3"/>
          <a:stretch>
            <a:fillRect/>
          </a:stretch>
        </p:blipFill>
        <p:spPr>
          <a:xfrm>
            <a:off x="3526626" y="6064060"/>
            <a:ext cx="16873321" cy="1587880"/>
          </a:xfrm>
          <a:prstGeom prst="rect">
            <a:avLst/>
          </a:prstGeom>
        </p:spPr>
      </p:pic>
    </p:spTree>
    <p:extLst>
      <p:ext uri="{BB962C8B-B14F-4D97-AF65-F5344CB8AC3E}">
        <p14:creationId xmlns:p14="http://schemas.microsoft.com/office/powerpoint/2010/main" val="24779247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432" name="Transforming Guest Experiences with Our Sustainable Solutions"/>
          <p:cNvSpPr txBox="1"/>
          <p:nvPr/>
        </p:nvSpPr>
        <p:spPr>
          <a:xfrm>
            <a:off x="1674456" y="9626707"/>
            <a:ext cx="6575926"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6000" b="1" dirty="0">
                <a:latin typeface="ENCODE SANS MEDIUM" panose="02000000000000000000" pitchFamily="2" charset="77"/>
              </a:rPr>
              <a:t>Incapacidades y notificaciones</a:t>
            </a:r>
            <a:endParaRPr sz="6000" b="1" dirty="0">
              <a:latin typeface="ENCODE SANS MEDIUM" panose="02000000000000000000" pitchFamily="2" charset="77"/>
            </a:endParaRPr>
          </a:p>
        </p:txBody>
      </p:sp>
      <p:sp>
        <p:nvSpPr>
          <p:cNvPr id="433" name="Rounded Rectangle"/>
          <p:cNvSpPr/>
          <p:nvPr/>
        </p:nvSpPr>
        <p:spPr>
          <a:xfrm>
            <a:off x="8723870" y="656104"/>
            <a:ext cx="14917430" cy="12403792"/>
          </a:xfrm>
          <a:prstGeom prst="roundRect">
            <a:avLst>
              <a:gd name="adj" fmla="val 3119"/>
            </a:avLst>
          </a:prstGeom>
          <a:solidFill>
            <a:srgbClr val="1B4B3D"/>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dirty="0"/>
          </a:p>
        </p:txBody>
      </p:sp>
      <p:sp>
        <p:nvSpPr>
          <p:cNvPr id="436" name="Eco-Friendly Products"/>
          <p:cNvSpPr txBox="1"/>
          <p:nvPr/>
        </p:nvSpPr>
        <p:spPr>
          <a:xfrm>
            <a:off x="10412988" y="1742158"/>
            <a:ext cx="575635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Notificación de Embarazo</a:t>
            </a:r>
          </a:p>
        </p:txBody>
      </p:sp>
      <p:sp>
        <p:nvSpPr>
          <p:cNvPr id="437" name="Shape"/>
          <p:cNvSpPr/>
          <p:nvPr/>
        </p:nvSpPr>
        <p:spPr>
          <a:xfrm>
            <a:off x="9409688" y="1634247"/>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438" name="1"/>
          <p:cNvSpPr txBox="1"/>
          <p:nvPr/>
        </p:nvSpPr>
        <p:spPr>
          <a:xfrm>
            <a:off x="9606684" y="1704097"/>
            <a:ext cx="355307"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rPr lang="es-ES" dirty="0"/>
              <a:t>6</a:t>
            </a:r>
            <a:endParaRPr dirty="0"/>
          </a:p>
        </p:txBody>
      </p:sp>
      <p:sp>
        <p:nvSpPr>
          <p:cNvPr id="439" name="Sparkvision provided organic linens, biodegradable toiletries, and energy-efficient lighting."/>
          <p:cNvSpPr txBox="1"/>
          <p:nvPr/>
        </p:nvSpPr>
        <p:spPr>
          <a:xfrm>
            <a:off x="14882016" y="1790611"/>
            <a:ext cx="7899150"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rgbClr val="81A492"/>
                </a:solidFill>
              </a:defRPr>
            </a:lvl1pPr>
          </a:lstStyle>
          <a:p>
            <a:pPr algn="l"/>
            <a:r>
              <a:rPr lang="es-MX" sz="2400" dirty="0">
                <a:solidFill>
                  <a:schemeClr val="accent3">
                    <a:lumMod val="20000"/>
                    <a:lumOff val="80000"/>
                  </a:schemeClr>
                </a:solidFill>
                <a:latin typeface="+mn-lt"/>
              </a:rPr>
              <a:t>Reportar el estado por medio de una carta dirigida a Transportes Valvanera, donde indica el tiempo promedio de embarazo y la fecha probable de parto, debe adjuntar la prueba positiva de embarazo</a:t>
            </a:r>
          </a:p>
          <a:p>
            <a:pPr algn="l"/>
            <a:endParaRPr lang="es-MX" sz="2400" dirty="0">
              <a:solidFill>
                <a:schemeClr val="accent3">
                  <a:lumMod val="20000"/>
                  <a:lumOff val="80000"/>
                </a:schemeClr>
              </a:solidFill>
              <a:latin typeface="+mn-lt"/>
            </a:endParaRPr>
          </a:p>
          <a:p>
            <a:pPr algn="l"/>
            <a:r>
              <a:rPr lang="es-MX" sz="2400" dirty="0">
                <a:solidFill>
                  <a:schemeClr val="accent3">
                    <a:lumMod val="20000"/>
                    <a:lumOff val="80000"/>
                  </a:schemeClr>
                </a:solidFill>
                <a:latin typeface="+mn-lt"/>
              </a:rPr>
              <a:t>Una vez nazca el bebé, debe entregar documentos para legalización de Licencia de Maternidad,</a:t>
            </a:r>
          </a:p>
        </p:txBody>
      </p:sp>
      <p:sp>
        <p:nvSpPr>
          <p:cNvPr id="446" name="Line"/>
          <p:cNvSpPr/>
          <p:nvPr/>
        </p:nvSpPr>
        <p:spPr>
          <a:xfrm>
            <a:off x="9409688" y="5501967"/>
            <a:ext cx="11482532"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447" name="Cost Savings"/>
          <p:cNvSpPr txBox="1"/>
          <p:nvPr/>
        </p:nvSpPr>
        <p:spPr>
          <a:xfrm>
            <a:off x="10412988" y="5872855"/>
            <a:ext cx="575635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Notificación de renuncia</a:t>
            </a:r>
          </a:p>
        </p:txBody>
      </p:sp>
      <p:sp>
        <p:nvSpPr>
          <p:cNvPr id="448" name="Shape"/>
          <p:cNvSpPr/>
          <p:nvPr/>
        </p:nvSpPr>
        <p:spPr>
          <a:xfrm>
            <a:off x="9409688" y="5764944"/>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449" name="3"/>
          <p:cNvSpPr txBox="1"/>
          <p:nvPr/>
        </p:nvSpPr>
        <p:spPr>
          <a:xfrm>
            <a:off x="9606684" y="5834794"/>
            <a:ext cx="355307"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rPr lang="es-ES" dirty="0"/>
              <a:t>7</a:t>
            </a:r>
            <a:endParaRPr dirty="0"/>
          </a:p>
        </p:txBody>
      </p:sp>
      <p:sp>
        <p:nvSpPr>
          <p:cNvPr id="450" name="Sparkvision's solutions helped reduce utility bills and maintenance costs"/>
          <p:cNvSpPr txBox="1"/>
          <p:nvPr/>
        </p:nvSpPr>
        <p:spPr>
          <a:xfrm>
            <a:off x="14882016" y="5918651"/>
            <a:ext cx="789915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rgbClr val="81A492"/>
                </a:solidFill>
              </a:defRPr>
            </a:lvl1pPr>
          </a:lstStyle>
          <a:p>
            <a:r>
              <a:rPr lang="es-MX" sz="2400" dirty="0">
                <a:solidFill>
                  <a:schemeClr val="accent3">
                    <a:lumMod val="20000"/>
                    <a:lumOff val="80000"/>
                  </a:schemeClr>
                </a:solidFill>
                <a:latin typeface="+mn-lt"/>
              </a:rPr>
              <a:t>Reportar la decisión de renuncia por medio de una carta dirigida a Transportes Valvanera, indicando los motivos y el último día laborado y procedemos a gestionar el pago de su liquidación definitiva, que es entre 8 a 15 días hábiles.</a:t>
            </a:r>
          </a:p>
        </p:txBody>
      </p:sp>
      <p:pic>
        <p:nvPicPr>
          <p:cNvPr id="2" name="Imagen 1">
            <a:extLst>
              <a:ext uri="{FF2B5EF4-FFF2-40B4-BE49-F238E27FC236}">
                <a16:creationId xmlns:a16="http://schemas.microsoft.com/office/drawing/2014/main" id="{9B808F73-4A8C-8804-A43A-EFF5B2146EDD}"/>
              </a:ext>
            </a:extLst>
          </p:cNvPr>
          <p:cNvPicPr>
            <a:picLocks noChangeAspect="1"/>
          </p:cNvPicPr>
          <p:nvPr/>
        </p:nvPicPr>
        <p:blipFill>
          <a:blip r:embed="rId2"/>
          <a:stretch>
            <a:fillRect/>
          </a:stretch>
        </p:blipFill>
        <p:spPr>
          <a:xfrm>
            <a:off x="1674456" y="1433383"/>
            <a:ext cx="3886200" cy="499241"/>
          </a:xfrm>
          <a:prstGeom prst="rect">
            <a:avLst/>
          </a:prstGeom>
        </p:spPr>
      </p:pic>
      <p:sp>
        <p:nvSpPr>
          <p:cNvPr id="3" name="Line">
            <a:extLst>
              <a:ext uri="{FF2B5EF4-FFF2-40B4-BE49-F238E27FC236}">
                <a16:creationId xmlns:a16="http://schemas.microsoft.com/office/drawing/2014/main" id="{85CC912D-8244-D134-3F68-26CDC7D96BD6}"/>
              </a:ext>
            </a:extLst>
          </p:cNvPr>
          <p:cNvSpPr/>
          <p:nvPr/>
        </p:nvSpPr>
        <p:spPr>
          <a:xfrm>
            <a:off x="9409688" y="8142771"/>
            <a:ext cx="11482532"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5" name="Cost Savings">
            <a:extLst>
              <a:ext uri="{FF2B5EF4-FFF2-40B4-BE49-F238E27FC236}">
                <a16:creationId xmlns:a16="http://schemas.microsoft.com/office/drawing/2014/main" id="{B5CBBC44-E54C-0273-1681-A9F6410E733F}"/>
              </a:ext>
            </a:extLst>
          </p:cNvPr>
          <p:cNvSpPr txBox="1"/>
          <p:nvPr/>
        </p:nvSpPr>
        <p:spPr>
          <a:xfrm>
            <a:off x="10412988" y="8513659"/>
            <a:ext cx="575635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Permisos no remunerados</a:t>
            </a:r>
          </a:p>
        </p:txBody>
      </p:sp>
      <p:sp>
        <p:nvSpPr>
          <p:cNvPr id="6" name="Shape">
            <a:extLst>
              <a:ext uri="{FF2B5EF4-FFF2-40B4-BE49-F238E27FC236}">
                <a16:creationId xmlns:a16="http://schemas.microsoft.com/office/drawing/2014/main" id="{0D5A452B-10AC-29E0-5FDF-A6CC88520F0E}"/>
              </a:ext>
            </a:extLst>
          </p:cNvPr>
          <p:cNvSpPr/>
          <p:nvPr/>
        </p:nvSpPr>
        <p:spPr>
          <a:xfrm>
            <a:off x="9409688" y="8405748"/>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7" name="3">
            <a:extLst>
              <a:ext uri="{FF2B5EF4-FFF2-40B4-BE49-F238E27FC236}">
                <a16:creationId xmlns:a16="http://schemas.microsoft.com/office/drawing/2014/main" id="{46DE3891-4791-3027-8D4B-4014F69F5941}"/>
              </a:ext>
            </a:extLst>
          </p:cNvPr>
          <p:cNvSpPr txBox="1"/>
          <p:nvPr/>
        </p:nvSpPr>
        <p:spPr>
          <a:xfrm>
            <a:off x="9606684" y="8475598"/>
            <a:ext cx="355307"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rPr lang="es-ES" dirty="0"/>
              <a:t>8</a:t>
            </a:r>
            <a:endParaRPr dirty="0"/>
          </a:p>
        </p:txBody>
      </p:sp>
      <p:sp>
        <p:nvSpPr>
          <p:cNvPr id="8" name="Sparkvision's solutions helped reduce utility bills and maintenance costs">
            <a:extLst>
              <a:ext uri="{FF2B5EF4-FFF2-40B4-BE49-F238E27FC236}">
                <a16:creationId xmlns:a16="http://schemas.microsoft.com/office/drawing/2014/main" id="{2D9F410E-BFF2-6527-A364-5D3D61CAE5A3}"/>
              </a:ext>
            </a:extLst>
          </p:cNvPr>
          <p:cNvSpPr txBox="1"/>
          <p:nvPr/>
        </p:nvSpPr>
        <p:spPr>
          <a:xfrm>
            <a:off x="14882016" y="8581702"/>
            <a:ext cx="7899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rgbClr val="81A492"/>
                </a:solidFill>
              </a:defRPr>
            </a:lvl1pPr>
          </a:lstStyle>
          <a:p>
            <a:pPr algn="l"/>
            <a:r>
              <a:rPr lang="es-MX" sz="2400" dirty="0">
                <a:solidFill>
                  <a:schemeClr val="accent3">
                    <a:lumMod val="20000"/>
                    <a:lumOff val="80000"/>
                  </a:schemeClr>
                </a:solidFill>
                <a:latin typeface="Houschka Head Light" panose="020F0503020000020003"/>
              </a:rPr>
              <a:t>Deben diligenciar el formato de permiso con el VoBo de su jefe inmediato, estos días se descontarán y se verán reflejados en su pago de nómina.</a:t>
            </a:r>
            <a:endParaRPr lang="es-MX" sz="1600" dirty="0">
              <a:solidFill>
                <a:schemeClr val="accent3">
                  <a:lumMod val="20000"/>
                  <a:lumOff val="80000"/>
                </a:schemeClr>
              </a:solidFill>
            </a:endParaRPr>
          </a:p>
        </p:txBody>
      </p:sp>
    </p:spTree>
    <p:extLst>
      <p:ext uri="{BB962C8B-B14F-4D97-AF65-F5344CB8AC3E}">
        <p14:creationId xmlns:p14="http://schemas.microsoft.com/office/powerpoint/2010/main" val="56651514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793AA49-9578-E051-DEAE-A1D9D10C8285}"/>
              </a:ext>
            </a:extLst>
          </p:cNvPr>
          <p:cNvPicPr>
            <a:picLocks noChangeAspect="1"/>
          </p:cNvPicPr>
          <p:nvPr/>
        </p:nvPicPr>
        <p:blipFill>
          <a:blip r:embed="rId2"/>
          <a:stretch>
            <a:fillRect/>
          </a:stretch>
        </p:blipFill>
        <p:spPr>
          <a:xfrm>
            <a:off x="1386814" y="1324441"/>
            <a:ext cx="1022586" cy="960611"/>
          </a:xfrm>
          <a:prstGeom prst="rect">
            <a:avLst/>
          </a:prstGeom>
        </p:spPr>
      </p:pic>
      <p:pic>
        <p:nvPicPr>
          <p:cNvPr id="3" name="Imagen 2">
            <a:extLst>
              <a:ext uri="{FF2B5EF4-FFF2-40B4-BE49-F238E27FC236}">
                <a16:creationId xmlns:a16="http://schemas.microsoft.com/office/drawing/2014/main" id="{D63C782F-FE2C-E8E2-8782-6DF4DBB9E93F}"/>
              </a:ext>
            </a:extLst>
          </p:cNvPr>
          <p:cNvPicPr>
            <a:picLocks noChangeAspect="1"/>
          </p:cNvPicPr>
          <p:nvPr/>
        </p:nvPicPr>
        <p:blipFill>
          <a:blip r:embed="rId3"/>
          <a:stretch>
            <a:fillRect/>
          </a:stretch>
        </p:blipFill>
        <p:spPr>
          <a:xfrm>
            <a:off x="7988913" y="2128078"/>
            <a:ext cx="14781008" cy="9459844"/>
          </a:xfrm>
          <a:prstGeom prst="rect">
            <a:avLst/>
          </a:prstGeom>
        </p:spPr>
      </p:pic>
      <p:sp>
        <p:nvSpPr>
          <p:cNvPr id="4" name="Transforming Guest Experiences with Our Sustainable Solutions">
            <a:extLst>
              <a:ext uri="{FF2B5EF4-FFF2-40B4-BE49-F238E27FC236}">
                <a16:creationId xmlns:a16="http://schemas.microsoft.com/office/drawing/2014/main" id="{B488E093-24C9-37E6-B738-E3AE4E68A9CD}"/>
              </a:ext>
            </a:extLst>
          </p:cNvPr>
          <p:cNvSpPr txBox="1"/>
          <p:nvPr/>
        </p:nvSpPr>
        <p:spPr>
          <a:xfrm>
            <a:off x="1813937" y="9505827"/>
            <a:ext cx="8345052" cy="2195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b="1" dirty="0"/>
              <a:t>Incapacidades y notificaciones</a:t>
            </a:r>
            <a:endParaRPr b="1" dirty="0"/>
          </a:p>
        </p:txBody>
      </p:sp>
    </p:spTree>
    <p:extLst>
      <p:ext uri="{BB962C8B-B14F-4D97-AF65-F5344CB8AC3E}">
        <p14:creationId xmlns:p14="http://schemas.microsoft.com/office/powerpoint/2010/main" val="6657590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607" name="Contact"/>
          <p:cNvSpPr txBox="1"/>
          <p:nvPr/>
        </p:nvSpPr>
        <p:spPr>
          <a:xfrm>
            <a:off x="1674456" y="3203092"/>
            <a:ext cx="14997409"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80000"/>
              </a:lnSpc>
              <a:defRPr sz="17700" spc="-885">
                <a:solidFill>
                  <a:schemeClr val="accent1">
                    <a:hueOff val="-6770339"/>
                    <a:satOff val="-31847"/>
                    <a:lumOff val="19183"/>
                  </a:schemeClr>
                </a:solidFill>
                <a:latin typeface="+mn-lt"/>
                <a:ea typeface="+mn-ea"/>
                <a:cs typeface="+mn-cs"/>
                <a:sym typeface="Plus Jakarta Sans Regular Bold"/>
              </a:defRPr>
            </a:lvl1pPr>
          </a:lstStyle>
          <a:p>
            <a:r>
              <a:rPr lang="es-MX" sz="8000" spc="0" dirty="0">
                <a:latin typeface="Encode Sans Medium" panose="02000000000000000000" pitchFamily="2" charset="77"/>
              </a:rPr>
              <a:t>Números  de contacto y horario de atención</a:t>
            </a:r>
          </a:p>
        </p:txBody>
      </p:sp>
      <p:sp>
        <p:nvSpPr>
          <p:cNvPr id="608" name="Line"/>
          <p:cNvSpPr/>
          <p:nvPr/>
        </p:nvSpPr>
        <p:spPr>
          <a:xfrm flipH="1" flipV="1">
            <a:off x="742701" y="12424895"/>
            <a:ext cx="22898597"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609" name="©2024"/>
          <p:cNvSpPr txBox="1"/>
          <p:nvPr/>
        </p:nvSpPr>
        <p:spPr>
          <a:xfrm>
            <a:off x="742701" y="12691595"/>
            <a:ext cx="3022776" cy="36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chemeClr val="accent3">
                    <a:hueOff val="1112934"/>
                    <a:satOff val="-18865"/>
                    <a:lumOff val="38552"/>
                  </a:schemeClr>
                </a:solidFill>
              </a:defRPr>
            </a:lvl1pPr>
          </a:lstStyle>
          <a:p>
            <a:r>
              <a:t>©2024</a:t>
            </a:r>
          </a:p>
        </p:txBody>
      </p:sp>
      <p:sp>
        <p:nvSpPr>
          <p:cNvPr id="611" name="Rounded Rectangle"/>
          <p:cNvSpPr/>
          <p:nvPr/>
        </p:nvSpPr>
        <p:spPr>
          <a:xfrm>
            <a:off x="22195290" y="12704295"/>
            <a:ext cx="1433310" cy="342901"/>
          </a:xfrm>
          <a:prstGeom prst="roundRect">
            <a:avLst>
              <a:gd name="adj" fmla="val 50000"/>
            </a:avLst>
          </a:prstGeom>
          <a:ln w="25400">
            <a:solidFill>
              <a:schemeClr val="accent3">
                <a:hueOff val="1112934"/>
                <a:satOff val="-18865"/>
                <a:lumOff val="38552"/>
              </a:schemeClr>
            </a:solidFill>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612" name="Contact"/>
          <p:cNvSpPr txBox="1"/>
          <p:nvPr/>
        </p:nvSpPr>
        <p:spPr>
          <a:xfrm>
            <a:off x="22357408" y="12691595"/>
            <a:ext cx="1109072" cy="368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a:solidFill>
                  <a:schemeClr val="accent3">
                    <a:hueOff val="1112934"/>
                    <a:satOff val="-18865"/>
                    <a:lumOff val="38552"/>
                  </a:schemeClr>
                </a:solidFill>
              </a:defRPr>
            </a:lvl1pPr>
          </a:lstStyle>
          <a:p>
            <a:r>
              <a:t>Contact</a:t>
            </a:r>
          </a:p>
        </p:txBody>
      </p:sp>
      <p:sp>
        <p:nvSpPr>
          <p:cNvPr id="613" name="Get iin touch"/>
          <p:cNvSpPr txBox="1"/>
          <p:nvPr/>
        </p:nvSpPr>
        <p:spPr>
          <a:xfrm>
            <a:off x="8785265" y="5837927"/>
            <a:ext cx="5362801"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pc="-80">
                <a:solidFill>
                  <a:srgbClr val="81A492"/>
                </a:solidFill>
                <a:latin typeface="Inter Regular"/>
                <a:ea typeface="Inter Regular"/>
                <a:cs typeface="Inter Regular"/>
                <a:sym typeface="Inter Regular"/>
              </a:defRPr>
            </a:lvl1pPr>
          </a:lstStyle>
          <a:p>
            <a:r>
              <a:rPr lang="es-ES" dirty="0"/>
              <a:t>Horarios</a:t>
            </a:r>
            <a:endParaRPr dirty="0"/>
          </a:p>
        </p:txBody>
      </p:sp>
      <p:sp>
        <p:nvSpPr>
          <p:cNvPr id="614" name="hello@reallygreatsite.com"/>
          <p:cNvSpPr txBox="1"/>
          <p:nvPr/>
        </p:nvSpPr>
        <p:spPr>
          <a:xfrm>
            <a:off x="8783064" y="6231424"/>
            <a:ext cx="5365002" cy="90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r>
              <a:rPr lang="es-ES" dirty="0"/>
              <a:t>Lunes a viernes</a:t>
            </a:r>
          </a:p>
          <a:p>
            <a:r>
              <a:rPr lang="es-ES" dirty="0"/>
              <a:t>8:00 am – 4:30 pm</a:t>
            </a:r>
            <a:endParaRPr dirty="0"/>
          </a:p>
        </p:txBody>
      </p:sp>
      <p:sp>
        <p:nvSpPr>
          <p:cNvPr id="615" name="Address"/>
          <p:cNvSpPr txBox="1"/>
          <p:nvPr/>
        </p:nvSpPr>
        <p:spPr>
          <a:xfrm>
            <a:off x="16484111" y="5837927"/>
            <a:ext cx="5362800"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pc="-80">
                <a:solidFill>
                  <a:srgbClr val="81A492"/>
                </a:solidFill>
                <a:latin typeface="Inter Regular"/>
                <a:ea typeface="Inter Regular"/>
                <a:cs typeface="Inter Regular"/>
                <a:sym typeface="Inter Regular"/>
              </a:defRPr>
            </a:lvl1pPr>
          </a:lstStyle>
          <a:p>
            <a:r>
              <a:rPr lang="es-ES" dirty="0" err="1"/>
              <a:t>Telefonos</a:t>
            </a:r>
            <a:endParaRPr dirty="0"/>
          </a:p>
        </p:txBody>
      </p:sp>
      <p:sp>
        <p:nvSpPr>
          <p:cNvPr id="616" name="Launch Tech Inc. 123 Tech Boulevard Innovation City, Techland 54321 United States"/>
          <p:cNvSpPr txBox="1"/>
          <p:nvPr/>
        </p:nvSpPr>
        <p:spPr>
          <a:xfrm>
            <a:off x="16484111" y="6364978"/>
            <a:ext cx="5365002" cy="3303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r>
              <a:rPr lang="es-CO" dirty="0"/>
              <a:t>Jefe Operativo </a:t>
            </a:r>
          </a:p>
          <a:p>
            <a:r>
              <a:rPr lang="es-CO" dirty="0"/>
              <a:t>Tel. 3173684133</a:t>
            </a:r>
          </a:p>
          <a:p>
            <a:endParaRPr lang="es-CO" dirty="0"/>
          </a:p>
          <a:p>
            <a:r>
              <a:rPr lang="es-CO" dirty="0"/>
              <a:t>Dto. de Mantenimiento</a:t>
            </a:r>
          </a:p>
          <a:p>
            <a:r>
              <a:rPr lang="es-CO" dirty="0"/>
              <a:t>Tel. 3107930301</a:t>
            </a:r>
          </a:p>
          <a:p>
            <a:endParaRPr lang="es-CO" dirty="0"/>
          </a:p>
          <a:p>
            <a:r>
              <a:rPr lang="es-CO" dirty="0"/>
              <a:t>Dto. Recursos Humanos</a:t>
            </a:r>
          </a:p>
          <a:p>
            <a:r>
              <a:rPr lang="es-CO" dirty="0"/>
              <a:t>Tel. 3174361127</a:t>
            </a:r>
          </a:p>
        </p:txBody>
      </p:sp>
      <p:sp>
        <p:nvSpPr>
          <p:cNvPr id="617" name="Website"/>
          <p:cNvSpPr txBox="1"/>
          <p:nvPr/>
        </p:nvSpPr>
        <p:spPr>
          <a:xfrm>
            <a:off x="16484111" y="9775133"/>
            <a:ext cx="5362801"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pc="-80">
                <a:solidFill>
                  <a:srgbClr val="81A492"/>
                </a:solidFill>
                <a:latin typeface="Inter Regular"/>
                <a:ea typeface="Inter Regular"/>
                <a:cs typeface="Inter Regular"/>
                <a:sym typeface="Inter Regular"/>
              </a:defRPr>
            </a:lvl1pPr>
          </a:lstStyle>
          <a:p>
            <a:r>
              <a:rPr lang="es-ES" dirty="0"/>
              <a:t>Sitio web</a:t>
            </a:r>
            <a:endParaRPr dirty="0"/>
          </a:p>
        </p:txBody>
      </p:sp>
      <p:sp>
        <p:nvSpPr>
          <p:cNvPr id="618" name="www.reallygreatsite.com"/>
          <p:cNvSpPr txBox="1"/>
          <p:nvPr/>
        </p:nvSpPr>
        <p:spPr>
          <a:xfrm>
            <a:off x="16484661" y="10054532"/>
            <a:ext cx="5365002"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r>
              <a:rPr lang="es-CO" dirty="0" err="1"/>
              <a:t>www.transvalvanera.com</a:t>
            </a:r>
            <a:endParaRPr dirty="0"/>
          </a:p>
        </p:txBody>
      </p:sp>
      <p:pic>
        <p:nvPicPr>
          <p:cNvPr id="2" name="Imagen 1">
            <a:extLst>
              <a:ext uri="{FF2B5EF4-FFF2-40B4-BE49-F238E27FC236}">
                <a16:creationId xmlns:a16="http://schemas.microsoft.com/office/drawing/2014/main" id="{7A92E359-AA30-CE21-21BD-2587E2B4EC1B}"/>
              </a:ext>
            </a:extLst>
          </p:cNvPr>
          <p:cNvPicPr>
            <a:picLocks noChangeAspect="1"/>
          </p:cNvPicPr>
          <p:nvPr/>
        </p:nvPicPr>
        <p:blipFill>
          <a:blip r:embed="rId2"/>
          <a:stretch>
            <a:fillRect/>
          </a:stretch>
        </p:blipFill>
        <p:spPr>
          <a:xfrm>
            <a:off x="1674456" y="1433383"/>
            <a:ext cx="3886200" cy="499241"/>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3" name="Our platform features an intuitive interface, robust analytics tools, seamless integration options.">
            <a:extLst>
              <a:ext uri="{FF2B5EF4-FFF2-40B4-BE49-F238E27FC236}">
                <a16:creationId xmlns:a16="http://schemas.microsoft.com/office/drawing/2014/main" id="{6DA86949-2E01-DFFD-9A98-1FD8BD5948F2}"/>
              </a:ext>
            </a:extLst>
          </p:cNvPr>
          <p:cNvSpPr txBox="1"/>
          <p:nvPr/>
        </p:nvSpPr>
        <p:spPr>
          <a:xfrm>
            <a:off x="11687725" y="8306337"/>
            <a:ext cx="11868549"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spc="-340">
                <a:solidFill>
                  <a:schemeClr val="accent3">
                    <a:hueOff val="1112934"/>
                    <a:satOff val="-18865"/>
                    <a:lumOff val="38552"/>
                  </a:schemeClr>
                </a:solidFill>
              </a:defRPr>
            </a:lvl1pPr>
          </a:lstStyle>
          <a:p>
            <a:r>
              <a:rPr lang="es-CO" sz="4800" spc="0" dirty="0"/>
              <a:t>Con tu apoyo y compromiso, continuaremos creciendo y alcanzando nuevas metas juntos.</a:t>
            </a:r>
          </a:p>
        </p:txBody>
      </p:sp>
      <p:sp>
        <p:nvSpPr>
          <p:cNvPr id="5" name="Overview Products">
            <a:extLst>
              <a:ext uri="{FF2B5EF4-FFF2-40B4-BE49-F238E27FC236}">
                <a16:creationId xmlns:a16="http://schemas.microsoft.com/office/drawing/2014/main" id="{F206988C-4F56-2D29-652F-1CBF52FF5403}"/>
              </a:ext>
            </a:extLst>
          </p:cNvPr>
          <p:cNvSpPr txBox="1"/>
          <p:nvPr/>
        </p:nvSpPr>
        <p:spPr>
          <a:xfrm>
            <a:off x="11723744" y="3793515"/>
            <a:ext cx="10047622" cy="3426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7200" dirty="0">
                <a:latin typeface="Encode Sans Medium" panose="02000000000000000000" pitchFamily="2" charset="77"/>
              </a:rPr>
              <a:t>Gracias por ser parte </a:t>
            </a:r>
          </a:p>
          <a:p>
            <a:r>
              <a:rPr lang="es-ES" sz="7200" dirty="0">
                <a:latin typeface="Encode Sans Medium" panose="02000000000000000000" pitchFamily="2" charset="77"/>
              </a:rPr>
              <a:t>de nuestra empresa líder </a:t>
            </a:r>
          </a:p>
          <a:p>
            <a:r>
              <a:rPr lang="es-ES" sz="7200" dirty="0">
                <a:latin typeface="Encode Sans Medium" panose="02000000000000000000" pitchFamily="2" charset="77"/>
              </a:rPr>
              <a:t>en transporte.</a:t>
            </a:r>
          </a:p>
        </p:txBody>
      </p:sp>
      <p:pic>
        <p:nvPicPr>
          <p:cNvPr id="2" name="Imagen 1">
            <a:extLst>
              <a:ext uri="{FF2B5EF4-FFF2-40B4-BE49-F238E27FC236}">
                <a16:creationId xmlns:a16="http://schemas.microsoft.com/office/drawing/2014/main" id="{7B0B3E7C-047D-3AB6-F3BE-407B3853586C}"/>
              </a:ext>
            </a:extLst>
          </p:cNvPr>
          <p:cNvPicPr>
            <a:picLocks noChangeAspect="1"/>
          </p:cNvPicPr>
          <p:nvPr/>
        </p:nvPicPr>
        <p:blipFill>
          <a:blip r:embed="rId3"/>
          <a:stretch>
            <a:fillRect/>
          </a:stretch>
        </p:blipFill>
        <p:spPr>
          <a:xfrm>
            <a:off x="2500423" y="5768344"/>
            <a:ext cx="6221935" cy="2179311"/>
          </a:xfrm>
          <a:prstGeom prst="rect">
            <a:avLst/>
          </a:prstGeom>
        </p:spPr>
      </p:pic>
    </p:spTree>
    <p:extLst>
      <p:ext uri="{BB962C8B-B14F-4D97-AF65-F5344CB8AC3E}">
        <p14:creationId xmlns:p14="http://schemas.microsoft.com/office/powerpoint/2010/main" val="390168041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154" name="Rounded Rectangle"/>
          <p:cNvSpPr/>
          <p:nvPr/>
        </p:nvSpPr>
        <p:spPr>
          <a:xfrm>
            <a:off x="15768517" y="1433383"/>
            <a:ext cx="7382990" cy="7350629"/>
          </a:xfrm>
          <a:prstGeom prst="roundRect">
            <a:avLst>
              <a:gd name="adj" fmla="val 5870"/>
            </a:avLst>
          </a:prstGeom>
          <a:solidFill>
            <a:srgbClr val="1B4B3D"/>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155" name="Rounded Rectangle"/>
          <p:cNvSpPr/>
          <p:nvPr/>
        </p:nvSpPr>
        <p:spPr>
          <a:xfrm>
            <a:off x="15768516" y="9165012"/>
            <a:ext cx="7382989" cy="3128765"/>
          </a:xfrm>
          <a:prstGeom prst="roundRect">
            <a:avLst>
              <a:gd name="adj" fmla="val 12452"/>
            </a:avLst>
          </a:prstGeom>
          <a:solidFill>
            <a:schemeClr val="accent3">
              <a:hueOff val="1112934"/>
              <a:satOff val="-18865"/>
              <a:lumOff val="38552"/>
            </a:schemeClr>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dirty="0"/>
          </a:p>
        </p:txBody>
      </p:sp>
      <p:sp>
        <p:nvSpPr>
          <p:cNvPr id="156" name="Introducing Sparkvision's Sustainable Hospitality Solutions"/>
          <p:cNvSpPr txBox="1"/>
          <p:nvPr/>
        </p:nvSpPr>
        <p:spPr>
          <a:xfrm>
            <a:off x="16450084" y="2161064"/>
            <a:ext cx="6223441" cy="601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4800" dirty="0">
                <a:latin typeface="+mj-ea"/>
                <a:ea typeface="+mj-ea"/>
              </a:rPr>
              <a:t>Historia</a:t>
            </a:r>
          </a:p>
          <a:p>
            <a:r>
              <a:rPr lang="es-ES" sz="4800" dirty="0">
                <a:latin typeface="+mj-ea"/>
                <a:ea typeface="+mj-ea"/>
              </a:rPr>
              <a:t>Misión y Visión</a:t>
            </a:r>
            <a:r>
              <a:rPr sz="4800" dirty="0">
                <a:latin typeface="+mj-ea"/>
                <a:ea typeface="+mj-ea"/>
              </a:rPr>
              <a:t> </a:t>
            </a:r>
            <a:endParaRPr lang="es-ES" sz="4800" dirty="0">
              <a:latin typeface="+mj-ea"/>
              <a:ea typeface="+mj-ea"/>
            </a:endParaRPr>
          </a:p>
          <a:p>
            <a:r>
              <a:rPr lang="es-ES" sz="4800" dirty="0">
                <a:latin typeface="+mj-ea"/>
                <a:ea typeface="+mj-ea"/>
              </a:rPr>
              <a:t>Organigrama</a:t>
            </a:r>
            <a:r>
              <a:rPr sz="4800" dirty="0">
                <a:latin typeface="+mj-ea"/>
                <a:ea typeface="+mj-ea"/>
              </a:rPr>
              <a:t> </a:t>
            </a:r>
            <a:endParaRPr lang="es-ES" sz="4800" dirty="0">
              <a:latin typeface="+mj-ea"/>
              <a:ea typeface="+mj-ea"/>
            </a:endParaRPr>
          </a:p>
          <a:p>
            <a:r>
              <a:rPr lang="es-ES" sz="4800" dirty="0">
                <a:latin typeface="+mj-ea"/>
                <a:ea typeface="+mj-ea"/>
              </a:rPr>
              <a:t>Valores</a:t>
            </a:r>
            <a:r>
              <a:rPr sz="4800" dirty="0">
                <a:latin typeface="+mj-ea"/>
                <a:ea typeface="+mj-ea"/>
              </a:rPr>
              <a:t> </a:t>
            </a:r>
            <a:endParaRPr lang="es-ES" sz="4800" dirty="0">
              <a:latin typeface="+mj-ea"/>
              <a:ea typeface="+mj-ea"/>
            </a:endParaRPr>
          </a:p>
          <a:p>
            <a:r>
              <a:rPr lang="es-ES" sz="4800" dirty="0">
                <a:latin typeface="+mj-ea"/>
                <a:ea typeface="+mj-ea"/>
              </a:rPr>
              <a:t>ARL y Caja de compensación</a:t>
            </a:r>
          </a:p>
          <a:p>
            <a:r>
              <a:rPr lang="es-ES" sz="4800" dirty="0">
                <a:latin typeface="+mj-ea"/>
                <a:ea typeface="+mj-ea"/>
              </a:rPr>
              <a:t>Pago Nómina </a:t>
            </a:r>
          </a:p>
          <a:p>
            <a:r>
              <a:rPr lang="es-ES" sz="4800" dirty="0">
                <a:latin typeface="+mj-ea"/>
                <a:ea typeface="+mj-ea"/>
              </a:rPr>
              <a:t>Incapacidades</a:t>
            </a:r>
          </a:p>
          <a:p>
            <a:r>
              <a:rPr lang="es-ES" sz="4800" dirty="0">
                <a:latin typeface="+mj-ea"/>
                <a:ea typeface="+mj-ea"/>
              </a:rPr>
              <a:t>Contacto</a:t>
            </a:r>
            <a:endParaRPr sz="4800" dirty="0">
              <a:latin typeface="+mj-ea"/>
              <a:ea typeface="+mj-ea"/>
            </a:endParaRPr>
          </a:p>
        </p:txBody>
      </p:sp>
      <p:sp>
        <p:nvSpPr>
          <p:cNvPr id="158" name="Alexander Schmidt"/>
          <p:cNvSpPr txBox="1"/>
          <p:nvPr/>
        </p:nvSpPr>
        <p:spPr>
          <a:xfrm>
            <a:off x="16450084" y="9871469"/>
            <a:ext cx="5273700"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chemeClr val="accent4">
                    <a:hueOff val="6770512"/>
                    <a:satOff val="-52173"/>
                    <a:lumOff val="-46261"/>
                  </a:schemeClr>
                </a:solidFill>
              </a:defRPr>
            </a:lvl1pPr>
          </a:lstStyle>
          <a:p>
            <a:r>
              <a:rPr lang="es-ES" dirty="0"/>
              <a:t>Diana R. Cano</a:t>
            </a:r>
          </a:p>
          <a:p>
            <a:r>
              <a:rPr lang="es-ES" dirty="0"/>
              <a:t>Dirección Gestión </a:t>
            </a:r>
            <a:r>
              <a:rPr lang="es-ES" dirty="0" err="1"/>
              <a:t>Huamana</a:t>
            </a:r>
            <a:endParaRPr dirty="0"/>
          </a:p>
        </p:txBody>
      </p:sp>
      <p:sp>
        <p:nvSpPr>
          <p:cNvPr id="159" name="Presenter:"/>
          <p:cNvSpPr txBox="1"/>
          <p:nvPr/>
        </p:nvSpPr>
        <p:spPr>
          <a:xfrm>
            <a:off x="16450084" y="9494606"/>
            <a:ext cx="5273700"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81A492"/>
                </a:solidFill>
              </a:defRPr>
            </a:lvl1pPr>
          </a:lstStyle>
          <a:p>
            <a:r>
              <a:rPr lang="es-ES" dirty="0"/>
              <a:t>Presentado por:</a:t>
            </a:r>
            <a:endParaRPr dirty="0"/>
          </a:p>
        </p:txBody>
      </p:sp>
      <p:sp>
        <p:nvSpPr>
          <p:cNvPr id="160" name="May 8th, 2024"/>
          <p:cNvSpPr txBox="1"/>
          <p:nvPr/>
        </p:nvSpPr>
        <p:spPr>
          <a:xfrm>
            <a:off x="16450084" y="11384247"/>
            <a:ext cx="5273700"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200">
                <a:solidFill>
                  <a:schemeClr val="accent4">
                    <a:hueOff val="6770512"/>
                    <a:satOff val="-52173"/>
                    <a:lumOff val="-46261"/>
                  </a:schemeClr>
                </a:solidFill>
              </a:defRPr>
            </a:lvl1pPr>
          </a:lstStyle>
          <a:p>
            <a:r>
              <a:rPr lang="es-ES" dirty="0"/>
              <a:t>Noviembre 2024</a:t>
            </a:r>
            <a:endParaRPr dirty="0"/>
          </a:p>
        </p:txBody>
      </p:sp>
      <p:sp>
        <p:nvSpPr>
          <p:cNvPr id="161" name="Date:"/>
          <p:cNvSpPr txBox="1"/>
          <p:nvPr/>
        </p:nvSpPr>
        <p:spPr>
          <a:xfrm>
            <a:off x="16450084" y="11063594"/>
            <a:ext cx="5273700"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solidFill>
                  <a:srgbClr val="81A492"/>
                </a:solidFill>
              </a:defRPr>
            </a:lvl1pPr>
          </a:lstStyle>
          <a:p>
            <a:r>
              <a:rPr lang="es-ES" dirty="0"/>
              <a:t>Fecha</a:t>
            </a:r>
            <a:r>
              <a:rPr dirty="0"/>
              <a:t>:</a:t>
            </a:r>
          </a:p>
        </p:txBody>
      </p:sp>
      <p:sp>
        <p:nvSpPr>
          <p:cNvPr id="3" name="Our platform features an intuitive interface, robust analytics tools, seamless integration options.">
            <a:extLst>
              <a:ext uri="{FF2B5EF4-FFF2-40B4-BE49-F238E27FC236}">
                <a16:creationId xmlns:a16="http://schemas.microsoft.com/office/drawing/2014/main" id="{6DA86949-2E01-DFFD-9A98-1FD8BD5948F2}"/>
              </a:ext>
            </a:extLst>
          </p:cNvPr>
          <p:cNvSpPr txBox="1"/>
          <p:nvPr/>
        </p:nvSpPr>
        <p:spPr>
          <a:xfrm>
            <a:off x="1674456" y="8831051"/>
            <a:ext cx="11868549" cy="2195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spc="-340">
                <a:solidFill>
                  <a:schemeClr val="accent3">
                    <a:hueOff val="1112934"/>
                    <a:satOff val="-18865"/>
                    <a:lumOff val="38552"/>
                  </a:schemeClr>
                </a:solidFill>
              </a:defRPr>
            </a:lvl1pPr>
          </a:lstStyle>
          <a:p>
            <a:r>
              <a:rPr lang="es-CO" dirty="0"/>
              <a:t>La empresa de transporte público que se reinventa para el futuro</a:t>
            </a:r>
          </a:p>
        </p:txBody>
      </p:sp>
      <p:sp>
        <p:nvSpPr>
          <p:cNvPr id="5" name="Overview Products">
            <a:extLst>
              <a:ext uri="{FF2B5EF4-FFF2-40B4-BE49-F238E27FC236}">
                <a16:creationId xmlns:a16="http://schemas.microsoft.com/office/drawing/2014/main" id="{F206988C-4F56-2D29-652F-1CBF52FF5403}"/>
              </a:ext>
            </a:extLst>
          </p:cNvPr>
          <p:cNvSpPr txBox="1"/>
          <p:nvPr/>
        </p:nvSpPr>
        <p:spPr>
          <a:xfrm>
            <a:off x="1674456" y="4177000"/>
            <a:ext cx="12124153" cy="364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11500" dirty="0">
                <a:latin typeface="Encode Sans Medium" panose="02000000000000000000" pitchFamily="2" charset="77"/>
              </a:rPr>
              <a:t>Inducción Gestión </a:t>
            </a:r>
          </a:p>
          <a:p>
            <a:r>
              <a:rPr lang="es-ES" sz="11500" dirty="0">
                <a:latin typeface="Encode Sans Medium" panose="02000000000000000000" pitchFamily="2" charset="77"/>
              </a:rPr>
              <a:t>Humana</a:t>
            </a:r>
            <a:endParaRPr sz="11500" dirty="0">
              <a:latin typeface="Encode Sans Medium" panose="02000000000000000000" pitchFamily="2" charset="77"/>
            </a:endParaRPr>
          </a:p>
        </p:txBody>
      </p:sp>
      <p:pic>
        <p:nvPicPr>
          <p:cNvPr id="6" name="Imagen 5">
            <a:extLst>
              <a:ext uri="{FF2B5EF4-FFF2-40B4-BE49-F238E27FC236}">
                <a16:creationId xmlns:a16="http://schemas.microsoft.com/office/drawing/2014/main" id="{5EAB8758-67B2-AFD4-B189-D623178DE4FC}"/>
              </a:ext>
            </a:extLst>
          </p:cNvPr>
          <p:cNvPicPr>
            <a:picLocks noChangeAspect="1"/>
          </p:cNvPicPr>
          <p:nvPr/>
        </p:nvPicPr>
        <p:blipFill>
          <a:blip r:embed="rId3"/>
          <a:stretch>
            <a:fillRect/>
          </a:stretch>
        </p:blipFill>
        <p:spPr>
          <a:xfrm>
            <a:off x="1674456" y="1433383"/>
            <a:ext cx="3886200" cy="49924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Line"/>
          <p:cNvSpPr/>
          <p:nvPr/>
        </p:nvSpPr>
        <p:spPr>
          <a:xfrm>
            <a:off x="742726" y="878012"/>
            <a:ext cx="22898549" cy="1"/>
          </a:xfrm>
          <a:prstGeom prst="line">
            <a:avLst/>
          </a:prstGeom>
          <a:ln w="25400">
            <a:solidFill>
              <a:schemeClr val="accent4">
                <a:hueOff val="6770512"/>
                <a:satOff val="-52173"/>
                <a:lumOff val="-46261"/>
              </a:schemeClr>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451" name="The widespread use and improper disposal of plastic have led to a global environmental crisis, with millions of tons of plastic waste polluting landfills"/>
          <p:cNvSpPr txBox="1"/>
          <p:nvPr/>
        </p:nvSpPr>
        <p:spPr>
          <a:xfrm>
            <a:off x="1319680" y="1696397"/>
            <a:ext cx="10231734"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800" spc="-340">
                <a:solidFill>
                  <a:schemeClr val="accent2">
                    <a:hueOff val="-1307942"/>
                    <a:satOff val="-6875"/>
                    <a:lumOff val="-9846"/>
                  </a:schemeClr>
                </a:solidFill>
              </a:defRPr>
            </a:lvl1pPr>
          </a:lstStyle>
          <a:p>
            <a:r>
              <a:rPr lang="es-ES" sz="9600" b="1" dirty="0">
                <a:latin typeface="ENCODE SANS MEDIUM" panose="02000000000000000000" pitchFamily="2" charset="77"/>
              </a:rPr>
              <a:t>Una historia conectada al futuro. </a:t>
            </a:r>
            <a:endParaRPr sz="9600" b="1" dirty="0">
              <a:latin typeface="ENCODE SANS MEDIUM" panose="02000000000000000000" pitchFamily="2" charset="77"/>
            </a:endParaRPr>
          </a:p>
        </p:txBody>
      </p:sp>
      <p:sp>
        <p:nvSpPr>
          <p:cNvPr id="452" name="The world faces a myriad of interconnected environmental and social challenges that threaten the well-being of current and future generations."/>
          <p:cNvSpPr txBox="1"/>
          <p:nvPr/>
        </p:nvSpPr>
        <p:spPr>
          <a:xfrm>
            <a:off x="13099005" y="1531826"/>
            <a:ext cx="9644038" cy="65043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200">
                <a:solidFill>
                  <a:schemeClr val="accent4">
                    <a:hueOff val="6770512"/>
                    <a:satOff val="-52173"/>
                    <a:lumOff val="-46261"/>
                  </a:schemeClr>
                </a:solidFill>
              </a:defRPr>
            </a:lvl1pPr>
          </a:lstStyle>
          <a:p>
            <a:r>
              <a:rPr lang="es-MX" dirty="0"/>
              <a:t>Transportes Valvanera fue fundada el día 18 de marzo 1965 en la ciudad de Chia - Cundinamarca, con la denominación Trans-Valvanera Ltda, por los señores Andres Ruiz, Fabio Maldonado, Álvaro Camargo, Manuel L. Rodriguez, Luís Maria Escobar, Agustín Rodriguez, Paúl Barbosa, Ernesto Ramos, Guillermo Ruiz, Raúl Torres y José de Jesús Escobar.</a:t>
            </a:r>
          </a:p>
          <a:p>
            <a:r>
              <a:rPr lang="es-MX" dirty="0"/>
              <a:t>En 1985 se transformó de Sociedad Limitada a Sociedad Anónima, bajo la denominación Transportes Valvanera S.A.</a:t>
            </a:r>
          </a:p>
          <a:p>
            <a:r>
              <a:rPr lang="es-MX" dirty="0"/>
              <a:t>El objetivo social de la creación ha sido organizar y prestar el servicio de transporte automotor por carretera de pasajeros en servicio urbano en el municipio de Chia.</a:t>
            </a:r>
            <a:endParaRPr lang="es-CO" dirty="0"/>
          </a:p>
        </p:txBody>
      </p:sp>
      <p:sp>
        <p:nvSpPr>
          <p:cNvPr id="455" name="Line"/>
          <p:cNvSpPr/>
          <p:nvPr/>
        </p:nvSpPr>
        <p:spPr>
          <a:xfrm flipV="1">
            <a:off x="1319680" y="10693397"/>
            <a:ext cx="9644038" cy="1"/>
          </a:xfrm>
          <a:prstGeom prst="line">
            <a:avLst/>
          </a:prstGeom>
          <a:ln w="25400">
            <a:solidFill>
              <a:srgbClr val="D0CECF"/>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457" name="The increasing concentration of greenhouse gases in the atmosphere, primarily from human activities like burning fossil fuels, is causing unprecedented changes."/>
          <p:cNvSpPr txBox="1"/>
          <p:nvPr/>
        </p:nvSpPr>
        <p:spPr>
          <a:xfrm>
            <a:off x="1319681" y="11073202"/>
            <a:ext cx="9067082"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rgbClr val="ABABAB"/>
                </a:solidFill>
              </a:defRPr>
            </a:lvl1pPr>
          </a:lstStyle>
          <a:p>
            <a:r>
              <a:rPr lang="es-CO" b="0" i="0" u="none" strike="noStrike" dirty="0">
                <a:effectLst/>
                <a:latin typeface="+mn-ea"/>
                <a:ea typeface="+mn-ea"/>
              </a:rPr>
              <a:t>Cada día, trabajamos para ofrecer un servicio de primera clase, participando en seminarios internacionales sobre tecnología en transporte de pasajeros.</a:t>
            </a:r>
            <a:endParaRPr dirty="0">
              <a:latin typeface="+mn-ea"/>
              <a:ea typeface="+mn-ea"/>
            </a:endParaRPr>
          </a:p>
        </p:txBody>
      </p:sp>
      <p:sp>
        <p:nvSpPr>
          <p:cNvPr id="458" name="Line"/>
          <p:cNvSpPr/>
          <p:nvPr/>
        </p:nvSpPr>
        <p:spPr>
          <a:xfrm flipV="1">
            <a:off x="13099005" y="10592814"/>
            <a:ext cx="9644038" cy="1"/>
          </a:xfrm>
          <a:prstGeom prst="line">
            <a:avLst/>
          </a:prstGeom>
          <a:ln w="25400">
            <a:solidFill>
              <a:srgbClr val="D0CECF"/>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460" name="Unsustainable consumption patterns and the depletion of natural resources, such as fresh water, minerals, and forests, are placing immense pressure on the environment and jeopardizing."/>
          <p:cNvSpPr txBox="1"/>
          <p:nvPr/>
        </p:nvSpPr>
        <p:spPr>
          <a:xfrm>
            <a:off x="13099006" y="10982114"/>
            <a:ext cx="9067082" cy="1703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rgbClr val="ABABAB"/>
                </a:solidFill>
              </a:defRPr>
            </a:lvl1pPr>
          </a:lstStyle>
          <a:p>
            <a:r>
              <a:rPr lang="es-CO" b="0" i="0" u="none" strike="noStrike" dirty="0">
                <a:effectLst/>
                <a:latin typeface="+mn-lt"/>
              </a:rPr>
              <a:t>Aprovechamos las tecnologías digitales para hacer el transporte público más fiable y eficiente, y para desarrollar una oferta de movilidad que satisfaga todas las expectativas de nuestros clientes.</a:t>
            </a:r>
            <a:endParaRPr dirty="0">
              <a:latin typeface="+mn-lt"/>
            </a:endParaRPr>
          </a:p>
        </p:txBody>
      </p:sp>
      <p:sp>
        <p:nvSpPr>
          <p:cNvPr id="2" name="Plastic Pollution">
            <a:extLst>
              <a:ext uri="{FF2B5EF4-FFF2-40B4-BE49-F238E27FC236}">
                <a16:creationId xmlns:a16="http://schemas.microsoft.com/office/drawing/2014/main" id="{3E9298A3-3F81-BF45-F924-CCE4CB5AF64A}"/>
              </a:ext>
            </a:extLst>
          </p:cNvPr>
          <p:cNvSpPr txBox="1"/>
          <p:nvPr/>
        </p:nvSpPr>
        <p:spPr>
          <a:xfrm>
            <a:off x="1319680" y="7046447"/>
            <a:ext cx="9067082"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rgbClr val="0A0A0A"/>
                </a:solidFill>
                <a:latin typeface="+mn-lt"/>
                <a:ea typeface="+mn-ea"/>
                <a:cs typeface="+mn-cs"/>
                <a:sym typeface="Plus Jakarta Sans Regular Bold"/>
              </a:defRPr>
            </a:lvl1pPr>
          </a:lstStyle>
          <a:p>
            <a:r>
              <a:rPr lang="es-CO" b="0" i="0" u="none" strike="noStrike" dirty="0">
                <a:effectLst/>
                <a:latin typeface="+mn-ea"/>
              </a:rPr>
              <a:t>Todo el mundo tiene una historia. Aquí está la nuestra</a:t>
            </a:r>
            <a:endParaRPr dirty="0">
              <a:latin typeface="+mn-e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Mission for a Sustainable Future"/>
          <p:cNvSpPr txBox="1"/>
          <p:nvPr/>
        </p:nvSpPr>
        <p:spPr>
          <a:xfrm>
            <a:off x="1846458" y="1408380"/>
            <a:ext cx="1712364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spc="-340">
                <a:solidFill>
                  <a:schemeClr val="accent4">
                    <a:hueOff val="6770512"/>
                    <a:satOff val="-52173"/>
                    <a:lumOff val="-46261"/>
                  </a:schemeClr>
                </a:solidFill>
                <a:latin typeface="+mn-lt"/>
                <a:ea typeface="+mn-ea"/>
                <a:cs typeface="+mn-cs"/>
                <a:sym typeface="Plus Jakarta Sans Regular Bold"/>
              </a:defRPr>
            </a:lvl1pPr>
          </a:lstStyle>
          <a:p>
            <a:pPr fontAlgn="base"/>
            <a:r>
              <a:rPr lang="es-CO" sz="6000" b="1" i="0" u="none" strike="noStrike" dirty="0">
                <a:solidFill>
                  <a:srgbClr val="02312D"/>
                </a:solidFill>
                <a:effectLst/>
                <a:latin typeface="ENCODE SANS MEDIUM" panose="02000000000000000000" pitchFamily="2" charset="77"/>
              </a:rPr>
              <a:t>La innovación al servicio de la movilidad</a:t>
            </a:r>
          </a:p>
        </p:txBody>
      </p:sp>
      <p:pic>
        <p:nvPicPr>
          <p:cNvPr id="3" name="Marcador de posición de imagen 2">
            <a:extLst>
              <a:ext uri="{FF2B5EF4-FFF2-40B4-BE49-F238E27FC236}">
                <a16:creationId xmlns:a16="http://schemas.microsoft.com/office/drawing/2014/main" id="{0ACC5A17-A185-9A51-0F7E-D8F17FA8F0AA}"/>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t="17014" b="17014"/>
          <a:stretch>
            <a:fillRect/>
          </a:stretch>
        </p:blipFill>
        <p:spPr>
          <a:xfrm>
            <a:off x="1846458" y="3285477"/>
            <a:ext cx="8939306" cy="8845536"/>
          </a:xfrm>
        </p:spPr>
      </p:pic>
      <p:pic>
        <p:nvPicPr>
          <p:cNvPr id="2" name="Imagen 1">
            <a:extLst>
              <a:ext uri="{FF2B5EF4-FFF2-40B4-BE49-F238E27FC236}">
                <a16:creationId xmlns:a16="http://schemas.microsoft.com/office/drawing/2014/main" id="{C89B2347-978B-D331-BCBD-D89F59A07007}"/>
              </a:ext>
            </a:extLst>
          </p:cNvPr>
          <p:cNvPicPr>
            <a:picLocks noChangeAspect="1"/>
          </p:cNvPicPr>
          <p:nvPr/>
        </p:nvPicPr>
        <p:blipFill>
          <a:blip r:embed="rId3"/>
          <a:stretch>
            <a:fillRect/>
          </a:stretch>
        </p:blipFill>
        <p:spPr>
          <a:xfrm>
            <a:off x="22026248" y="1324441"/>
            <a:ext cx="1022586" cy="960611"/>
          </a:xfrm>
          <a:prstGeom prst="rect">
            <a:avLst/>
          </a:prstGeom>
        </p:spPr>
      </p:pic>
      <p:sp>
        <p:nvSpPr>
          <p:cNvPr id="4" name="Advocating for Policy Change and Global Action">
            <a:extLst>
              <a:ext uri="{FF2B5EF4-FFF2-40B4-BE49-F238E27FC236}">
                <a16:creationId xmlns:a16="http://schemas.microsoft.com/office/drawing/2014/main" id="{9C293E35-5F2F-9973-75A8-0A38886D253C}"/>
              </a:ext>
            </a:extLst>
          </p:cNvPr>
          <p:cNvSpPr txBox="1"/>
          <p:nvPr/>
        </p:nvSpPr>
        <p:spPr>
          <a:xfrm>
            <a:off x="12759399" y="9368119"/>
            <a:ext cx="439621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4">
                    <a:hueOff val="6770512"/>
                    <a:satOff val="-52173"/>
                    <a:lumOff val="-46261"/>
                  </a:schemeClr>
                </a:solidFill>
              </a:defRPr>
            </a:lvl1pPr>
          </a:lstStyle>
          <a:p>
            <a:r>
              <a:rPr lang="es-ES" sz="4000" b="1" dirty="0"/>
              <a:t>Visión</a:t>
            </a:r>
            <a:endParaRPr sz="4000" b="1" dirty="0"/>
          </a:p>
        </p:txBody>
      </p:sp>
      <p:sp>
        <p:nvSpPr>
          <p:cNvPr id="5" name="In today's rapidly changing world, sustainability has become a top priority for businesses across industries. With increasing awareness of environmental and social issues, investors are actively seeking opportunities to support businesses that prioritize">
            <a:extLst>
              <a:ext uri="{FF2B5EF4-FFF2-40B4-BE49-F238E27FC236}">
                <a16:creationId xmlns:a16="http://schemas.microsoft.com/office/drawing/2014/main" id="{FDFAE805-28A3-721A-66ED-C8D2DFB4FE2A}"/>
              </a:ext>
            </a:extLst>
          </p:cNvPr>
          <p:cNvSpPr txBox="1"/>
          <p:nvPr/>
        </p:nvSpPr>
        <p:spPr>
          <a:xfrm>
            <a:off x="12759399" y="10181761"/>
            <a:ext cx="977814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ABABAB"/>
                </a:solidFill>
              </a:defRPr>
            </a:lvl1pPr>
          </a:lstStyle>
          <a:p>
            <a:pPr marL="0" indent="0">
              <a:buNone/>
            </a:pPr>
            <a:r>
              <a:rPr lang="es-MX" sz="2400" dirty="0"/>
              <a:t>Transportes Valvanera para el año 2030 será una empresa que mantiene el liderazgo en el servicio de transporte de pasajeros, y servicios conexos que generen valor, haciendo parte de alianzas estratégicas que mejoren el entorno competitivo del sector y persiguiendo la credibilidad a través de la seguridad, la responsabilidad social y la innovación</a:t>
            </a:r>
            <a:endParaRPr lang="es-CO" sz="2400" dirty="0"/>
          </a:p>
        </p:txBody>
      </p:sp>
      <p:sp>
        <p:nvSpPr>
          <p:cNvPr id="6" name="Fostering Social Equity and Inclusion">
            <a:extLst>
              <a:ext uri="{FF2B5EF4-FFF2-40B4-BE49-F238E27FC236}">
                <a16:creationId xmlns:a16="http://schemas.microsoft.com/office/drawing/2014/main" id="{BB0CBB78-A33F-52EA-58AE-AF431E196B54}"/>
              </a:ext>
            </a:extLst>
          </p:cNvPr>
          <p:cNvSpPr txBox="1"/>
          <p:nvPr/>
        </p:nvSpPr>
        <p:spPr>
          <a:xfrm>
            <a:off x="12759399" y="5190974"/>
            <a:ext cx="4063805"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4">
                    <a:hueOff val="6770512"/>
                    <a:satOff val="-52173"/>
                    <a:lumOff val="-46261"/>
                  </a:schemeClr>
                </a:solidFill>
              </a:defRPr>
            </a:lvl1pPr>
          </a:lstStyle>
          <a:p>
            <a:r>
              <a:rPr lang="es-ES" sz="4000" b="1" dirty="0"/>
              <a:t>Misión</a:t>
            </a:r>
            <a:endParaRPr sz="4000" b="1" dirty="0"/>
          </a:p>
        </p:txBody>
      </p:sp>
      <p:sp>
        <p:nvSpPr>
          <p:cNvPr id="7" name="In today's rapidly changing world, sustainability has become a top priority for businesses across industries. With increasing awareness of environmental and social issues, investors are actively seeking opportunities to support businesses that prioritize">
            <a:extLst>
              <a:ext uri="{FF2B5EF4-FFF2-40B4-BE49-F238E27FC236}">
                <a16:creationId xmlns:a16="http://schemas.microsoft.com/office/drawing/2014/main" id="{E6F6D871-0581-ACB8-0E12-3C6ADA7DD735}"/>
              </a:ext>
            </a:extLst>
          </p:cNvPr>
          <p:cNvSpPr txBox="1"/>
          <p:nvPr/>
        </p:nvSpPr>
        <p:spPr>
          <a:xfrm>
            <a:off x="12759399" y="6266825"/>
            <a:ext cx="9778143"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solidFill>
                  <a:srgbClr val="ABABAB"/>
                </a:solidFill>
              </a:defRPr>
            </a:lvl1pPr>
          </a:lstStyle>
          <a:p>
            <a:pPr marL="0" indent="0">
              <a:buNone/>
            </a:pPr>
            <a:r>
              <a:rPr lang="es-MX" sz="2400" dirty="0"/>
              <a:t>Garantizar el servicio óptimo de transporte terrestre de pasajeros, en sus modalidades autorizadas, soportados con un equipo humano competente y comprometido, con tecnología y exaltando la excelencia. Apoyados en un moderno parque automotor para ofrecer servicios de alta calidad, con efectividad, seguridad y puntualidad con el objetivo de generar beneficios a nuestros usuarios, colaboradores y propietarios del equipo automotor.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 name="$123 bn"/>
          <p:cNvSpPr txBox="1"/>
          <p:nvPr/>
        </p:nvSpPr>
        <p:spPr>
          <a:xfrm>
            <a:off x="16868188" y="10112797"/>
            <a:ext cx="6020864" cy="185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11000" spc="-550">
                <a:solidFill>
                  <a:srgbClr val="FFFFFF"/>
                </a:solidFill>
              </a:defRPr>
            </a:lvl1pPr>
          </a:lstStyle>
          <a:p>
            <a:r>
              <a:t>$123 bn</a:t>
            </a:r>
          </a:p>
        </p:txBody>
      </p:sp>
      <p:sp>
        <p:nvSpPr>
          <p:cNvPr id="261" name="+13%"/>
          <p:cNvSpPr txBox="1"/>
          <p:nvPr/>
        </p:nvSpPr>
        <p:spPr>
          <a:xfrm>
            <a:off x="18452030" y="7980577"/>
            <a:ext cx="4437020" cy="185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11000" spc="-550">
                <a:solidFill>
                  <a:srgbClr val="FFFFFF"/>
                </a:solidFill>
              </a:defRPr>
            </a:lvl1pPr>
          </a:lstStyle>
          <a:p>
            <a:r>
              <a:t>+13%</a:t>
            </a:r>
          </a:p>
        </p:txBody>
      </p:sp>
      <p:sp>
        <p:nvSpPr>
          <p:cNvPr id="263" name="Innovation for a Greener Tomorrow"/>
          <p:cNvSpPr txBox="1"/>
          <p:nvPr/>
        </p:nvSpPr>
        <p:spPr>
          <a:xfrm>
            <a:off x="14969852" y="8123157"/>
            <a:ext cx="3377060"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600">
                <a:solidFill>
                  <a:srgbClr val="FFFFFF"/>
                </a:solidFill>
              </a:defRPr>
            </a:lvl1pPr>
          </a:lstStyle>
          <a:p>
            <a:r>
              <a:t>Innovation for a Greener Tomorrow</a:t>
            </a:r>
          </a:p>
        </p:txBody>
      </p:sp>
      <p:pic>
        <p:nvPicPr>
          <p:cNvPr id="3" name="Imagen 2">
            <a:extLst>
              <a:ext uri="{FF2B5EF4-FFF2-40B4-BE49-F238E27FC236}">
                <a16:creationId xmlns:a16="http://schemas.microsoft.com/office/drawing/2014/main" id="{85E61440-F4FA-D6C1-53D1-A4C5F8465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8"/>
            <a:ext cx="24384000" cy="13923818"/>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432" name="Transforming Guest Experiences with Our Sustainable Solutions"/>
          <p:cNvSpPr txBox="1"/>
          <p:nvPr/>
        </p:nvSpPr>
        <p:spPr>
          <a:xfrm>
            <a:off x="1674456" y="3463202"/>
            <a:ext cx="8345052"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8000" b="1" dirty="0">
                <a:latin typeface="ENCODE SANS MEDIUM" panose="02000000000000000000" pitchFamily="2" charset="77"/>
              </a:rPr>
              <a:t>Valores </a:t>
            </a:r>
          </a:p>
          <a:p>
            <a:r>
              <a:rPr lang="es-ES" sz="8000" b="1" dirty="0">
                <a:latin typeface="ENCODE SANS MEDIUM" panose="02000000000000000000" pitchFamily="2" charset="77"/>
              </a:rPr>
              <a:t>Corporativos</a:t>
            </a:r>
            <a:endParaRPr sz="8000" b="1" dirty="0">
              <a:latin typeface="ENCODE SANS MEDIUM" panose="02000000000000000000" pitchFamily="2" charset="77"/>
            </a:endParaRPr>
          </a:p>
        </p:txBody>
      </p:sp>
      <p:sp>
        <p:nvSpPr>
          <p:cNvPr id="433" name="Rounded Rectangle"/>
          <p:cNvSpPr/>
          <p:nvPr/>
        </p:nvSpPr>
        <p:spPr>
          <a:xfrm>
            <a:off x="10898659" y="1433383"/>
            <a:ext cx="12742641" cy="11379377"/>
          </a:xfrm>
          <a:prstGeom prst="roundRect">
            <a:avLst>
              <a:gd name="adj" fmla="val 3119"/>
            </a:avLst>
          </a:prstGeom>
          <a:solidFill>
            <a:srgbClr val="1B4B3D"/>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38" name="1"/>
          <p:cNvSpPr txBox="1"/>
          <p:nvPr/>
        </p:nvSpPr>
        <p:spPr>
          <a:xfrm>
            <a:off x="11460197" y="6424012"/>
            <a:ext cx="355307"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endParaRPr dirty="0"/>
          </a:p>
        </p:txBody>
      </p:sp>
      <p:pic>
        <p:nvPicPr>
          <p:cNvPr id="2" name="Imagen 1">
            <a:extLst>
              <a:ext uri="{FF2B5EF4-FFF2-40B4-BE49-F238E27FC236}">
                <a16:creationId xmlns:a16="http://schemas.microsoft.com/office/drawing/2014/main" id="{2091B6C7-CA59-6C6C-DA22-F25206DABCA7}"/>
              </a:ext>
            </a:extLst>
          </p:cNvPr>
          <p:cNvPicPr>
            <a:picLocks noChangeAspect="1"/>
          </p:cNvPicPr>
          <p:nvPr/>
        </p:nvPicPr>
        <p:blipFill>
          <a:blip r:embed="rId3"/>
          <a:stretch>
            <a:fillRect/>
          </a:stretch>
        </p:blipFill>
        <p:spPr>
          <a:xfrm>
            <a:off x="1674456" y="1433383"/>
            <a:ext cx="3886200" cy="499241"/>
          </a:xfrm>
          <a:prstGeom prst="rect">
            <a:avLst/>
          </a:prstGeom>
        </p:spPr>
      </p:pic>
      <p:pic>
        <p:nvPicPr>
          <p:cNvPr id="3" name="Imagen 2" descr="Forma&#10;&#10;Descripción generada automáticamente">
            <a:extLst>
              <a:ext uri="{FF2B5EF4-FFF2-40B4-BE49-F238E27FC236}">
                <a16:creationId xmlns:a16="http://schemas.microsoft.com/office/drawing/2014/main" id="{7125A0C0-DFC6-96C0-5FBE-46BB1BE90F1F}"/>
              </a:ext>
            </a:extLst>
          </p:cNvPr>
          <p:cNvPicPr>
            <a:picLocks noChangeAspect="1"/>
          </p:cNvPicPr>
          <p:nvPr/>
        </p:nvPicPr>
        <p:blipFill>
          <a:blip r:embed="rId4"/>
          <a:stretch>
            <a:fillRect/>
          </a:stretch>
        </p:blipFill>
        <p:spPr>
          <a:xfrm>
            <a:off x="12568498" y="2815839"/>
            <a:ext cx="9447709" cy="9391136"/>
          </a:xfrm>
          <a:prstGeom prst="rect">
            <a:avLst/>
          </a:prstGeom>
        </p:spPr>
      </p:pic>
      <p:sp>
        <p:nvSpPr>
          <p:cNvPr id="5" name="The increasing concentration of greenhouse gases in the atmosphere, primarily from human activities like burning fossil fuels, is causing unprecedented changes.">
            <a:extLst>
              <a:ext uri="{FF2B5EF4-FFF2-40B4-BE49-F238E27FC236}">
                <a16:creationId xmlns:a16="http://schemas.microsoft.com/office/drawing/2014/main" id="{3E5C1FC4-941A-AA87-84D9-0988E4740973}"/>
              </a:ext>
            </a:extLst>
          </p:cNvPr>
          <p:cNvSpPr txBox="1"/>
          <p:nvPr/>
        </p:nvSpPr>
        <p:spPr>
          <a:xfrm>
            <a:off x="1674456" y="6728812"/>
            <a:ext cx="755379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rgbClr val="ABABAB"/>
                </a:solidFill>
              </a:defRPr>
            </a:lvl1pPr>
          </a:lstStyle>
          <a:p>
            <a:r>
              <a:rPr lang="es-CO" sz="3200" i="0" u="none" strike="noStrike" dirty="0">
                <a:solidFill>
                  <a:srgbClr val="DAF7D6"/>
                </a:solidFill>
                <a:effectLst/>
                <a:latin typeface="Inter Tight"/>
              </a:rPr>
              <a:t>Crear nuevos caminos para la movilidad urbana a través de ideas y soluciones innovadoras es lo que nos mueve.</a:t>
            </a:r>
            <a:endParaRPr sz="3200" dirty="0">
              <a:latin typeface="+mn-ea"/>
              <a:ea typeface="+mn-ea"/>
            </a:endParaRPr>
          </a:p>
        </p:txBody>
      </p:sp>
    </p:spTree>
    <p:extLst>
      <p:ext uri="{BB962C8B-B14F-4D97-AF65-F5344CB8AC3E}">
        <p14:creationId xmlns:p14="http://schemas.microsoft.com/office/powerpoint/2010/main" val="38678685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433" name="Rounded Rectangle"/>
          <p:cNvSpPr/>
          <p:nvPr/>
        </p:nvSpPr>
        <p:spPr>
          <a:xfrm>
            <a:off x="1674456" y="5214860"/>
            <a:ext cx="9785741" cy="6386752"/>
          </a:xfrm>
          <a:prstGeom prst="roundRect">
            <a:avLst>
              <a:gd name="adj" fmla="val 3119"/>
            </a:avLst>
          </a:prstGeom>
          <a:solidFill>
            <a:schemeClr val="bg1"/>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438" name="1"/>
          <p:cNvSpPr txBox="1"/>
          <p:nvPr/>
        </p:nvSpPr>
        <p:spPr>
          <a:xfrm>
            <a:off x="11460197" y="6424012"/>
            <a:ext cx="35530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endParaRPr dirty="0"/>
          </a:p>
        </p:txBody>
      </p:sp>
      <p:pic>
        <p:nvPicPr>
          <p:cNvPr id="2" name="Imagen 1">
            <a:extLst>
              <a:ext uri="{FF2B5EF4-FFF2-40B4-BE49-F238E27FC236}">
                <a16:creationId xmlns:a16="http://schemas.microsoft.com/office/drawing/2014/main" id="{2091B6C7-CA59-6C6C-DA22-F25206DABCA7}"/>
              </a:ext>
            </a:extLst>
          </p:cNvPr>
          <p:cNvPicPr>
            <a:picLocks noChangeAspect="1"/>
          </p:cNvPicPr>
          <p:nvPr/>
        </p:nvPicPr>
        <p:blipFill>
          <a:blip r:embed="rId3"/>
          <a:stretch>
            <a:fillRect/>
          </a:stretch>
        </p:blipFill>
        <p:spPr>
          <a:xfrm>
            <a:off x="1674456" y="1433383"/>
            <a:ext cx="3886200" cy="499241"/>
          </a:xfrm>
          <a:prstGeom prst="rect">
            <a:avLst/>
          </a:prstGeom>
        </p:spPr>
      </p:pic>
      <p:graphicFrame>
        <p:nvGraphicFramePr>
          <p:cNvPr id="4" name="Tabla 3">
            <a:extLst>
              <a:ext uri="{FF2B5EF4-FFF2-40B4-BE49-F238E27FC236}">
                <a16:creationId xmlns:a16="http://schemas.microsoft.com/office/drawing/2014/main" id="{9ED60CF6-73C7-4938-6E33-0138574F74F8}"/>
              </a:ext>
            </a:extLst>
          </p:cNvPr>
          <p:cNvGraphicFramePr>
            <a:graphicFrameLocks noGrp="1"/>
          </p:cNvGraphicFramePr>
          <p:nvPr>
            <p:extLst>
              <p:ext uri="{D42A27DB-BD31-4B8C-83A1-F6EECF244321}">
                <p14:modId xmlns:p14="http://schemas.microsoft.com/office/powerpoint/2010/main" val="734806316"/>
              </p:ext>
            </p:extLst>
          </p:nvPr>
        </p:nvGraphicFramePr>
        <p:xfrm>
          <a:off x="12241201" y="5214860"/>
          <a:ext cx="10905068" cy="6386751"/>
        </p:xfrm>
        <a:graphic>
          <a:graphicData uri="http://schemas.openxmlformats.org/drawingml/2006/table">
            <a:tbl>
              <a:tblPr firstRow="1" firstCol="1" bandRow="1">
                <a:tableStyleId>{C7B018BB-80A7-4F77-B60F-C8B233D01FF8}</a:tableStyleId>
              </a:tblPr>
              <a:tblGrid>
                <a:gridCol w="4013012">
                  <a:extLst>
                    <a:ext uri="{9D8B030D-6E8A-4147-A177-3AD203B41FA5}">
                      <a16:colId xmlns:a16="http://schemas.microsoft.com/office/drawing/2014/main" val="3902503331"/>
                    </a:ext>
                  </a:extLst>
                </a:gridCol>
                <a:gridCol w="3997572">
                  <a:extLst>
                    <a:ext uri="{9D8B030D-6E8A-4147-A177-3AD203B41FA5}">
                      <a16:colId xmlns:a16="http://schemas.microsoft.com/office/drawing/2014/main" val="801095728"/>
                    </a:ext>
                  </a:extLst>
                </a:gridCol>
                <a:gridCol w="2894484">
                  <a:extLst>
                    <a:ext uri="{9D8B030D-6E8A-4147-A177-3AD203B41FA5}">
                      <a16:colId xmlns:a16="http://schemas.microsoft.com/office/drawing/2014/main" val="2712736931"/>
                    </a:ext>
                  </a:extLst>
                </a:gridCol>
              </a:tblGrid>
              <a:tr h="106477">
                <a:tc>
                  <a:txBody>
                    <a:bodyPr/>
                    <a:lstStyle/>
                    <a:p>
                      <a:pPr algn="l" fontAlgn="ctr"/>
                      <a:r>
                        <a:rPr lang="es-CO" sz="1900" u="none" strike="noStrike" dirty="0">
                          <a:effectLst/>
                        </a:rPr>
                        <a:t> </a:t>
                      </a:r>
                      <a:endParaRPr lang="es-CO" sz="19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ctr" rtl="0" fontAlgn="ctr"/>
                      <a:r>
                        <a:rPr lang="es-CO" sz="1400" u="none" strike="noStrike" dirty="0">
                          <a:effectLst/>
                        </a:rPr>
                        <a:t>CAJA COMPENSACION</a:t>
                      </a:r>
                      <a:endParaRPr lang="es-CO" sz="1400" b="1" i="0" u="none" strike="noStrike" dirty="0">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ctr" rtl="0" fontAlgn="ctr"/>
                      <a:r>
                        <a:rPr lang="es-CO" sz="1400" u="none" strike="noStrike" dirty="0">
                          <a:effectLst/>
                        </a:rPr>
                        <a:t>EPS </a:t>
                      </a:r>
                      <a:endParaRPr lang="es-CO" sz="1400" b="1" i="0" u="none" strike="noStrike" dirty="0">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888192413"/>
                  </a:ext>
                </a:extLst>
              </a:tr>
              <a:tr h="380560">
                <a:tc>
                  <a:txBody>
                    <a:bodyPr/>
                    <a:lstStyle/>
                    <a:p>
                      <a:pPr algn="ctr" rtl="0" fontAlgn="ctr"/>
                      <a:r>
                        <a:rPr lang="es-MX" sz="1400" u="none" strike="noStrike" dirty="0">
                          <a:effectLst/>
                        </a:rPr>
                        <a:t>HIJOS MENORES DE 7 AÑOS</a:t>
                      </a:r>
                      <a:endParaRPr lang="es-MX" sz="1400" b="1" i="0" u="none" strike="noStrike" dirty="0">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dirty="0">
                          <a:effectLst/>
                        </a:rPr>
                        <a:t>REGISTRO CIVIL</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538805791"/>
                  </a:ext>
                </a:extLst>
              </a:tr>
              <a:tr h="308144">
                <a:tc rowSpan="2">
                  <a:txBody>
                    <a:bodyPr/>
                    <a:lstStyle/>
                    <a:p>
                      <a:pPr algn="ctr" rtl="0" fontAlgn="ctr"/>
                      <a:r>
                        <a:rPr lang="es-MX" sz="1400" u="none" strike="noStrike">
                          <a:effectLst/>
                        </a:rPr>
                        <a:t>HIJOS DE 7 - 11 AÑOS</a:t>
                      </a:r>
                      <a:endParaRPr lang="es-MX" sz="1400" b="1" i="0" u="none" strike="noStrike">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1972509617"/>
                  </a:ext>
                </a:extLst>
              </a:tr>
              <a:tr h="308144">
                <a:tc vMerge="1">
                  <a:txBody>
                    <a:bodyPr/>
                    <a:lstStyle/>
                    <a:p>
                      <a:endParaRPr lang="es-CO"/>
                    </a:p>
                  </a:txBody>
                  <a:tcPr/>
                </a:tc>
                <a:tc>
                  <a:txBody>
                    <a:bodyPr/>
                    <a:lstStyle/>
                    <a:p>
                      <a:pPr algn="l" rtl="0" fontAlgn="ctr"/>
                      <a:r>
                        <a:rPr lang="es-CO" sz="1100" u="none" strike="noStrike" dirty="0">
                          <a:effectLst/>
                        </a:rPr>
                        <a:t>TARJETA IDENTIDAD</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TARJETA IDENTIDAD</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126353556"/>
                  </a:ext>
                </a:extLst>
              </a:tr>
              <a:tr h="308144">
                <a:tc rowSpan="3">
                  <a:txBody>
                    <a:bodyPr/>
                    <a:lstStyle/>
                    <a:p>
                      <a:pPr algn="ctr" rtl="0" fontAlgn="ctr"/>
                      <a:r>
                        <a:rPr lang="es-MX" sz="1400" u="none" strike="noStrike" dirty="0">
                          <a:effectLst/>
                        </a:rPr>
                        <a:t>HIJOS DE 12 - 17 AÑOS</a:t>
                      </a:r>
                      <a:endParaRPr lang="es-MX" sz="1400" b="1" i="0" u="none" strike="noStrike" dirty="0">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786076391"/>
                  </a:ext>
                </a:extLst>
              </a:tr>
              <a:tr h="308144">
                <a:tc vMerge="1">
                  <a:txBody>
                    <a:bodyPr/>
                    <a:lstStyle/>
                    <a:p>
                      <a:endParaRPr lang="es-CO"/>
                    </a:p>
                  </a:txBody>
                  <a:tcPr/>
                </a:tc>
                <a:tc>
                  <a:txBody>
                    <a:bodyPr/>
                    <a:lstStyle/>
                    <a:p>
                      <a:pPr algn="l" rtl="0" fontAlgn="ctr"/>
                      <a:r>
                        <a:rPr lang="es-CO" sz="1100" u="none" strike="noStrike" dirty="0">
                          <a:effectLst/>
                        </a:rPr>
                        <a:t>TARJETA IDENTIDAD</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TARJETA IDENTIDAD</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356663104"/>
                  </a:ext>
                </a:extLst>
              </a:tr>
              <a:tr h="308144">
                <a:tc vMerge="1">
                  <a:txBody>
                    <a:bodyPr/>
                    <a:lstStyle/>
                    <a:p>
                      <a:endParaRPr lang="es-CO"/>
                    </a:p>
                  </a:txBody>
                  <a:tcPr/>
                </a:tc>
                <a:tc>
                  <a:txBody>
                    <a:bodyPr/>
                    <a:lstStyle/>
                    <a:p>
                      <a:pPr algn="l" rtl="0" fontAlgn="ctr"/>
                      <a:r>
                        <a:rPr lang="es-CO" sz="1100" u="none" strike="noStrike" dirty="0">
                          <a:effectLst/>
                        </a:rPr>
                        <a:t>CERTIFICADO ESTUDIO</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dirty="0">
                          <a:effectLst/>
                        </a:rPr>
                        <a:t>N/A</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2622704487"/>
                  </a:ext>
                </a:extLst>
              </a:tr>
              <a:tr h="0">
                <a:tc rowSpan="3">
                  <a:txBody>
                    <a:bodyPr/>
                    <a:lstStyle/>
                    <a:p>
                      <a:pPr algn="ctr" rtl="0" fontAlgn="ctr"/>
                      <a:r>
                        <a:rPr lang="es-MX" sz="1400" u="none" strike="noStrike" dirty="0">
                          <a:effectLst/>
                        </a:rPr>
                        <a:t>HIJOS DE 18 - 25 AÑOS</a:t>
                      </a:r>
                      <a:endParaRPr lang="es-MX" sz="1400" b="1" i="0" u="none" strike="noStrike" dirty="0">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dirty="0">
                          <a:effectLst/>
                        </a:rPr>
                        <a:t>REGISTRO CIVIL</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750879452"/>
                  </a:ext>
                </a:extLst>
              </a:tr>
              <a:tr h="308144">
                <a:tc vMerge="1">
                  <a:txBody>
                    <a:bodyPr/>
                    <a:lstStyle/>
                    <a:p>
                      <a:endParaRPr lang="es-CO"/>
                    </a:p>
                  </a:txBody>
                  <a:tcPr/>
                </a:tc>
                <a:tc>
                  <a:txBody>
                    <a:bodyPr/>
                    <a:lstStyle/>
                    <a:p>
                      <a:pPr algn="l" rtl="0" fontAlgn="ctr"/>
                      <a:r>
                        <a:rPr lang="es-CO" sz="1100" u="none" strike="noStrike" dirty="0">
                          <a:effectLst/>
                        </a:rPr>
                        <a:t>CEDULA CIUDADANIA</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CEDULA CIUDADANIA</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617870864"/>
                  </a:ext>
                </a:extLst>
              </a:tr>
              <a:tr h="0">
                <a:tc vMerge="1">
                  <a:txBody>
                    <a:bodyPr/>
                    <a:lstStyle/>
                    <a:p>
                      <a:endParaRPr lang="es-CO"/>
                    </a:p>
                  </a:txBody>
                  <a:tcPr/>
                </a:tc>
                <a:tc>
                  <a:txBody>
                    <a:bodyPr/>
                    <a:lstStyle/>
                    <a:p>
                      <a:pPr algn="l" rtl="0" fontAlgn="ctr"/>
                      <a:r>
                        <a:rPr lang="es-CO" sz="1100" u="none" strike="noStrike">
                          <a:effectLst/>
                        </a:rPr>
                        <a:t>CERTIFICADO ESTUDIO</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CERTIFICADO ESTUDIO</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1420131513"/>
                  </a:ext>
                </a:extLst>
              </a:tr>
              <a:tr h="380560">
                <a:tc>
                  <a:txBody>
                    <a:bodyPr/>
                    <a:lstStyle/>
                    <a:p>
                      <a:pPr algn="ctr" rtl="0" fontAlgn="ctr"/>
                      <a:r>
                        <a:rPr lang="es-CO" sz="1400" u="none" strike="noStrike" dirty="0">
                          <a:effectLst/>
                        </a:rPr>
                        <a:t>PADRES</a:t>
                      </a:r>
                      <a:endParaRPr lang="es-CO" sz="1400" b="1" i="0" u="none" strike="noStrike" dirty="0">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 COTIZANTE</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REGISTRO CIVIL COTIZANTE</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27274700"/>
                  </a:ext>
                </a:extLst>
              </a:tr>
              <a:tr h="694361">
                <a:tc>
                  <a:txBody>
                    <a:bodyPr/>
                    <a:lstStyle/>
                    <a:p>
                      <a:pPr algn="ctr" rtl="0" fontAlgn="ctr"/>
                      <a:r>
                        <a:rPr lang="es-MX" sz="1400" u="none" strike="noStrike">
                          <a:effectLst/>
                        </a:rPr>
                        <a:t> (Para la caja de compensación es a partir de los 60 años)</a:t>
                      </a:r>
                      <a:endParaRPr lang="es-MX" sz="1400" b="1" i="0" u="none" strike="noStrike">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CEDULA CIUDADANIA</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CEDULA CIUDADANIA</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931391131"/>
                  </a:ext>
                </a:extLst>
              </a:tr>
              <a:tr h="308144">
                <a:tc>
                  <a:txBody>
                    <a:bodyPr/>
                    <a:lstStyle/>
                    <a:p>
                      <a:pPr algn="ctr" fontAlgn="ctr"/>
                      <a:r>
                        <a:rPr lang="es-CO" sz="1100" u="none" strike="noStrike">
                          <a:effectLst/>
                        </a:rPr>
                        <a:t> </a:t>
                      </a:r>
                      <a:endParaRPr lang="es-CO" sz="1100" b="0" i="0" u="none" strike="noStrike">
                        <a:solidFill>
                          <a:srgbClr val="000000"/>
                        </a:solidFill>
                        <a:effectLst/>
                        <a:latin typeface="Calibri" panose="020F050202020403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DECLARACION DEPENDENCIA (FORMATO CAJA)</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73628727"/>
                  </a:ext>
                </a:extLst>
              </a:tr>
              <a:tr h="1273686">
                <a:tc>
                  <a:txBody>
                    <a:bodyPr/>
                    <a:lstStyle/>
                    <a:p>
                      <a:pPr algn="ctr" fontAlgn="ctr"/>
                      <a:r>
                        <a:rPr lang="es-CO" sz="1100" u="none" strike="noStrike">
                          <a:effectLst/>
                        </a:rPr>
                        <a:t> </a:t>
                      </a:r>
                      <a:endParaRPr lang="es-CO" sz="1100" b="0" i="0" u="none" strike="noStrike">
                        <a:solidFill>
                          <a:srgbClr val="000000"/>
                        </a:solidFill>
                        <a:effectLst/>
                        <a:latin typeface="Calibri" panose="020F0502020204030204" pitchFamily="34" charset="0"/>
                      </a:endParaRPr>
                    </a:p>
                  </a:txBody>
                  <a:tcPr marL="6021" marR="6021" marT="6021" marB="0" anchor="ctr">
                    <a:solidFill>
                      <a:schemeClr val="accent3">
                        <a:lumMod val="20000"/>
                        <a:lumOff val="80000"/>
                      </a:schemeClr>
                    </a:solidFill>
                  </a:tcPr>
                </a:tc>
                <a:tc>
                  <a:txBody>
                    <a:bodyPr/>
                    <a:lstStyle/>
                    <a:p>
                      <a:pPr algn="l" rtl="0" fontAlgn="ctr"/>
                      <a:r>
                        <a:rPr lang="es-MX" sz="1100" u="none" strike="noStrike">
                          <a:effectLst/>
                        </a:rPr>
                        <a:t>A PARTIR D ELOS 60 PARA EL BENEFICIO MONETARIO, PERO SI AUN NO TIENEN ESA EDAD PUEDEN ESTAR AFILIADOS PARA GOZAR DE LOS OTROS BENEFICIOS QUE OFRECE LA CAJA DE COMPENSACION (CENTROS DE RECREACION, CURSOS ETC)</a:t>
                      </a:r>
                      <a:endParaRPr lang="es-MX"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fontAlgn="ctr"/>
                      <a:r>
                        <a:rPr lang="es-CO" sz="1900" u="none" strike="noStrike">
                          <a:effectLst/>
                        </a:rPr>
                        <a:t> </a:t>
                      </a:r>
                      <a:endParaRPr lang="es-CO" sz="19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4148943202"/>
                  </a:ext>
                </a:extLst>
              </a:tr>
              <a:tr h="308144">
                <a:tc rowSpan="2">
                  <a:txBody>
                    <a:bodyPr/>
                    <a:lstStyle/>
                    <a:p>
                      <a:pPr algn="ctr" rtl="0" fontAlgn="ctr"/>
                      <a:r>
                        <a:rPr lang="es-CO" sz="1400" u="none" strike="noStrike">
                          <a:effectLst/>
                        </a:rPr>
                        <a:t>COMPAÑERO PERMANENTE</a:t>
                      </a:r>
                      <a:endParaRPr lang="es-CO" sz="1400" b="1" i="0" u="none" strike="noStrike">
                        <a:solidFill>
                          <a:srgbClr val="FFFFFF"/>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CEDULA CIUDADANIA</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a:effectLst/>
                        </a:rPr>
                        <a:t>CEDULA CIUDADANIA</a:t>
                      </a:r>
                      <a:endParaRPr lang="es-CO" sz="1100" b="0" i="0" u="none" strike="noStrike">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169350532"/>
                  </a:ext>
                </a:extLst>
              </a:tr>
              <a:tr h="549529">
                <a:tc vMerge="1">
                  <a:txBody>
                    <a:bodyPr/>
                    <a:lstStyle/>
                    <a:p>
                      <a:endParaRPr lang="es-CO"/>
                    </a:p>
                  </a:txBody>
                  <a:tcPr/>
                </a:tc>
                <a:tc>
                  <a:txBody>
                    <a:bodyPr/>
                    <a:lstStyle/>
                    <a:p>
                      <a:pPr algn="l" rtl="0" fontAlgn="ctr"/>
                      <a:r>
                        <a:rPr lang="es-CO" sz="1100" u="none" strike="noStrike" dirty="0">
                          <a:effectLst/>
                        </a:rPr>
                        <a:t>DECLARACON DEPENDENCIA (FORMATO CAJA)</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tc>
                  <a:txBody>
                    <a:bodyPr/>
                    <a:lstStyle/>
                    <a:p>
                      <a:pPr algn="l" rtl="0" fontAlgn="ctr"/>
                      <a:r>
                        <a:rPr lang="es-CO" sz="1100" u="none" strike="noStrike" dirty="0">
                          <a:effectLst/>
                        </a:rPr>
                        <a:t>DECLARACION JURADA ANTE NOTARIA O REGISTRO CIVIL DE MATRIMONIO</a:t>
                      </a:r>
                      <a:endParaRPr lang="es-CO" sz="1100" b="0" i="0" u="none" strike="noStrike" dirty="0">
                        <a:solidFill>
                          <a:srgbClr val="000000"/>
                        </a:solidFill>
                        <a:effectLst/>
                        <a:latin typeface="Arial" panose="020B0604020202020204" pitchFamily="34" charset="0"/>
                      </a:endParaRPr>
                    </a:p>
                  </a:txBody>
                  <a:tcPr marL="6021" marR="6021" marT="6021" marB="0" anchor="ctr">
                    <a:solidFill>
                      <a:schemeClr val="accent3">
                        <a:lumMod val="20000"/>
                        <a:lumOff val="80000"/>
                      </a:schemeClr>
                    </a:solidFill>
                  </a:tcPr>
                </a:tc>
                <a:extLst>
                  <a:ext uri="{0D108BD9-81ED-4DB2-BD59-A6C34878D82A}">
                    <a16:rowId xmlns:a16="http://schemas.microsoft.com/office/drawing/2014/main" val="3190814275"/>
                  </a:ext>
                </a:extLst>
              </a:tr>
            </a:tbl>
          </a:graphicData>
        </a:graphic>
      </p:graphicFrame>
      <p:pic>
        <p:nvPicPr>
          <p:cNvPr id="6" name="Picture 2">
            <a:extLst>
              <a:ext uri="{FF2B5EF4-FFF2-40B4-BE49-F238E27FC236}">
                <a16:creationId xmlns:a16="http://schemas.microsoft.com/office/drawing/2014/main" id="{ACD7447E-E3A7-4A92-7387-EB1D66F3B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339" y="5696773"/>
            <a:ext cx="5866219" cy="32590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lsubsidio | Caja Colombiana de Subsidio Familiar">
            <a:extLst>
              <a:ext uri="{FF2B5EF4-FFF2-40B4-BE49-F238E27FC236}">
                <a16:creationId xmlns:a16="http://schemas.microsoft.com/office/drawing/2014/main" id="{2B3F1FE9-A6DA-6689-5E25-78A43CA7B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092" y="9047768"/>
            <a:ext cx="7378470" cy="1435105"/>
          </a:xfrm>
          <a:prstGeom prst="rect">
            <a:avLst/>
          </a:prstGeom>
          <a:noFill/>
          <a:extLst>
            <a:ext uri="{909E8E84-426E-40DD-AFC4-6F175D3DCCD1}">
              <a14:hiddenFill xmlns:a14="http://schemas.microsoft.com/office/drawing/2010/main">
                <a:solidFill>
                  <a:srgbClr val="FFFFFF"/>
                </a:solidFill>
              </a14:hiddenFill>
            </a:ext>
          </a:extLst>
        </p:spPr>
      </p:pic>
      <p:sp>
        <p:nvSpPr>
          <p:cNvPr id="8" name="Transforming Guest Experiences with Our Sustainable Solutions">
            <a:extLst>
              <a:ext uri="{FF2B5EF4-FFF2-40B4-BE49-F238E27FC236}">
                <a16:creationId xmlns:a16="http://schemas.microsoft.com/office/drawing/2014/main" id="{6627953C-0AAF-1342-BC56-231598618DD0}"/>
              </a:ext>
            </a:extLst>
          </p:cNvPr>
          <p:cNvSpPr txBox="1"/>
          <p:nvPr/>
        </p:nvSpPr>
        <p:spPr>
          <a:xfrm>
            <a:off x="1682468" y="3074732"/>
            <a:ext cx="1784922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6600" b="1" dirty="0">
                <a:latin typeface="ENCODE SANS MEDIUM" panose="02000000000000000000" pitchFamily="2" charset="77"/>
              </a:rPr>
              <a:t>ARL Y CAJA DE COMPENSACIÓN</a:t>
            </a:r>
          </a:p>
        </p:txBody>
      </p:sp>
    </p:spTree>
    <p:extLst>
      <p:ext uri="{BB962C8B-B14F-4D97-AF65-F5344CB8AC3E}">
        <p14:creationId xmlns:p14="http://schemas.microsoft.com/office/powerpoint/2010/main" val="23960790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 name="Our platform features an intuitive interface, robust analytics tools, seamless integration options and empowering users to streamline their workflows."/>
          <p:cNvSpPr txBox="1"/>
          <p:nvPr/>
        </p:nvSpPr>
        <p:spPr>
          <a:xfrm>
            <a:off x="1607674" y="6006936"/>
            <a:ext cx="9809969" cy="4411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spc="-340">
                <a:solidFill>
                  <a:schemeClr val="accent4">
                    <a:hueOff val="6770512"/>
                    <a:satOff val="-52173"/>
                    <a:lumOff val="-46261"/>
                  </a:schemeClr>
                </a:solidFill>
              </a:defRPr>
            </a:lvl1pPr>
          </a:lstStyle>
          <a:p>
            <a:r>
              <a:rPr lang="es-ES" sz="4000" dirty="0">
                <a:solidFill>
                  <a:srgbClr val="00262B"/>
                </a:solidFill>
                <a:latin typeface="+mn-lt"/>
              </a:rPr>
              <a:t>El corte de novedades (recargos, horas extras) inicia el 25 y se cierra el 24 de cada mes.</a:t>
            </a:r>
          </a:p>
          <a:p>
            <a:r>
              <a:rPr lang="es-ES" sz="4000" dirty="0">
                <a:solidFill>
                  <a:srgbClr val="00262B"/>
                </a:solidFill>
                <a:latin typeface="+mn-lt"/>
              </a:rPr>
              <a:t>El pago de nómina se realizará de manera mensual día 30 de cada mes o en su defecto el último día hábil del mes.</a:t>
            </a:r>
          </a:p>
          <a:p>
            <a:r>
              <a:rPr lang="es-ES" sz="4000" dirty="0">
                <a:solidFill>
                  <a:srgbClr val="00262B"/>
                </a:solidFill>
                <a:latin typeface="+mn-lt"/>
              </a:rPr>
              <a:t>El  Comprobante de pago se emite masivamente </a:t>
            </a:r>
            <a:r>
              <a:rPr lang="es-ES" sz="4000" u="sng" dirty="0">
                <a:solidFill>
                  <a:srgbClr val="00262B"/>
                </a:solidFill>
                <a:latin typeface="+mn-lt"/>
              </a:rPr>
              <a:t>el día de pago o a más tardar el día siguiente </a:t>
            </a:r>
            <a:r>
              <a:rPr lang="es-ES" sz="4000" dirty="0">
                <a:solidFill>
                  <a:srgbClr val="00262B"/>
                </a:solidFill>
                <a:latin typeface="+mn-lt"/>
              </a:rPr>
              <a:t>y es enviado al correo electrónico personal.</a:t>
            </a:r>
            <a:endParaRPr lang="en-US" sz="4000" dirty="0">
              <a:solidFill>
                <a:srgbClr val="00262B"/>
              </a:solidFill>
              <a:latin typeface="+mn-lt"/>
            </a:endParaRPr>
          </a:p>
        </p:txBody>
      </p:sp>
      <p:sp>
        <p:nvSpPr>
          <p:cNvPr id="256" name="Rounded Rectangle"/>
          <p:cNvSpPr/>
          <p:nvPr/>
        </p:nvSpPr>
        <p:spPr>
          <a:xfrm>
            <a:off x="12603892" y="1627800"/>
            <a:ext cx="10889126" cy="11058101"/>
          </a:xfrm>
          <a:prstGeom prst="roundRect">
            <a:avLst>
              <a:gd name="adj" fmla="val 4055"/>
            </a:avLst>
          </a:prstGeom>
          <a:solidFill>
            <a:srgbClr val="1B4B3D"/>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a:p>
        </p:txBody>
      </p:sp>
      <p:sp>
        <p:nvSpPr>
          <p:cNvPr id="257" name="Overview Products"/>
          <p:cNvSpPr txBox="1"/>
          <p:nvPr/>
        </p:nvSpPr>
        <p:spPr>
          <a:xfrm>
            <a:off x="1607674" y="3761853"/>
            <a:ext cx="669606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800" spc="-340">
                <a:solidFill>
                  <a:schemeClr val="accent4">
                    <a:hueOff val="6770512"/>
                    <a:satOff val="-52173"/>
                    <a:lumOff val="-46261"/>
                  </a:schemeClr>
                </a:solidFill>
                <a:latin typeface="+mn-lt"/>
                <a:ea typeface="+mn-ea"/>
                <a:cs typeface="+mn-cs"/>
                <a:sym typeface="Plus Jakarta Sans Regular Bold"/>
              </a:defRPr>
            </a:lvl1pPr>
          </a:lstStyle>
          <a:p>
            <a:r>
              <a:rPr lang="es-ES" sz="8000" b="1" dirty="0">
                <a:latin typeface="ENCODE SANS MEDIUM" panose="02000000000000000000" pitchFamily="2" charset="77"/>
              </a:rPr>
              <a:t>Pago Nómina</a:t>
            </a:r>
            <a:endParaRPr sz="8000" b="1" dirty="0">
              <a:latin typeface="ENCODE SANS MEDIUM" panose="02000000000000000000" pitchFamily="2" charset="77"/>
            </a:endParaRPr>
          </a:p>
        </p:txBody>
      </p:sp>
      <p:pic>
        <p:nvPicPr>
          <p:cNvPr id="2" name="Imagen 1">
            <a:extLst>
              <a:ext uri="{FF2B5EF4-FFF2-40B4-BE49-F238E27FC236}">
                <a16:creationId xmlns:a16="http://schemas.microsoft.com/office/drawing/2014/main" id="{B793AA49-9578-E051-DEAE-A1D9D10C8285}"/>
              </a:ext>
            </a:extLst>
          </p:cNvPr>
          <p:cNvPicPr>
            <a:picLocks noChangeAspect="1"/>
          </p:cNvPicPr>
          <p:nvPr/>
        </p:nvPicPr>
        <p:blipFill>
          <a:blip r:embed="rId2"/>
          <a:stretch>
            <a:fillRect/>
          </a:stretch>
        </p:blipFill>
        <p:spPr>
          <a:xfrm>
            <a:off x="1386814" y="1324441"/>
            <a:ext cx="1022586" cy="960611"/>
          </a:xfrm>
          <a:prstGeom prst="rect">
            <a:avLst/>
          </a:prstGeom>
        </p:spPr>
      </p:pic>
      <p:pic>
        <p:nvPicPr>
          <p:cNvPr id="5" name="Imagen 4">
            <a:extLst>
              <a:ext uri="{FF2B5EF4-FFF2-40B4-BE49-F238E27FC236}">
                <a16:creationId xmlns:a16="http://schemas.microsoft.com/office/drawing/2014/main" id="{A013FAA3-1EDE-80D8-FBAA-2183A080A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1089" y="3188042"/>
            <a:ext cx="7862313" cy="8154411"/>
          </a:xfrm>
          <a:prstGeom prst="rect">
            <a:avLst/>
          </a:prstGeom>
        </p:spPr>
      </p:pic>
    </p:spTree>
    <p:extLst>
      <p:ext uri="{BB962C8B-B14F-4D97-AF65-F5344CB8AC3E}">
        <p14:creationId xmlns:p14="http://schemas.microsoft.com/office/powerpoint/2010/main" val="7746898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62B"/>
        </a:solidFill>
        <a:effectLst/>
      </p:bgPr>
    </p:bg>
    <p:spTree>
      <p:nvGrpSpPr>
        <p:cNvPr id="1" name=""/>
        <p:cNvGrpSpPr/>
        <p:nvPr/>
      </p:nvGrpSpPr>
      <p:grpSpPr>
        <a:xfrm>
          <a:off x="0" y="0"/>
          <a:ext cx="0" cy="0"/>
          <a:chOff x="0" y="0"/>
          <a:chExt cx="0" cy="0"/>
        </a:xfrm>
      </p:grpSpPr>
      <p:sp>
        <p:nvSpPr>
          <p:cNvPr id="432" name="Transforming Guest Experiences with Our Sustainable Solutions"/>
          <p:cNvSpPr txBox="1"/>
          <p:nvPr/>
        </p:nvSpPr>
        <p:spPr>
          <a:xfrm>
            <a:off x="1813937" y="9628937"/>
            <a:ext cx="8345052"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800" spc="-340">
                <a:solidFill>
                  <a:schemeClr val="accent1">
                    <a:hueOff val="-6770339"/>
                    <a:satOff val="-31847"/>
                    <a:lumOff val="19183"/>
                  </a:schemeClr>
                </a:solidFill>
                <a:latin typeface="+mn-lt"/>
                <a:ea typeface="+mn-ea"/>
                <a:cs typeface="+mn-cs"/>
                <a:sym typeface="Plus Jakarta Sans Regular Bold"/>
              </a:defRPr>
            </a:lvl1pPr>
          </a:lstStyle>
          <a:p>
            <a:r>
              <a:rPr lang="es-ES" sz="6000" b="1" dirty="0">
                <a:latin typeface="ENCODE SANS MEDIUM" panose="02000000000000000000" pitchFamily="2" charset="77"/>
              </a:rPr>
              <a:t>Incapacidades y notificaciones</a:t>
            </a:r>
          </a:p>
        </p:txBody>
      </p:sp>
      <p:sp>
        <p:nvSpPr>
          <p:cNvPr id="433" name="Rounded Rectangle"/>
          <p:cNvSpPr/>
          <p:nvPr/>
        </p:nvSpPr>
        <p:spPr>
          <a:xfrm>
            <a:off x="8723870" y="656104"/>
            <a:ext cx="14917430" cy="12403792"/>
          </a:xfrm>
          <a:prstGeom prst="roundRect">
            <a:avLst>
              <a:gd name="adj" fmla="val 3119"/>
            </a:avLst>
          </a:prstGeom>
          <a:solidFill>
            <a:srgbClr val="1B4B3D"/>
          </a:solidFill>
          <a:ln w="12700">
            <a:miter lim="400000"/>
          </a:ln>
        </p:spPr>
        <p:txBody>
          <a:bodyPr lIns="0" tIns="0" rIns="0" bIns="0" anchor="ctr"/>
          <a:lstStyle/>
          <a:p>
            <a:pPr defTabSz="914400">
              <a:defRPr sz="2000" b="1">
                <a:solidFill>
                  <a:srgbClr val="FDFDFD"/>
                </a:solidFill>
                <a:latin typeface="Arial"/>
                <a:ea typeface="Arial"/>
                <a:cs typeface="Arial"/>
                <a:sym typeface="Arial"/>
              </a:defRPr>
            </a:pPr>
            <a:endParaRPr dirty="0"/>
          </a:p>
        </p:txBody>
      </p:sp>
      <p:sp>
        <p:nvSpPr>
          <p:cNvPr id="436" name="Eco-Friendly Products"/>
          <p:cNvSpPr txBox="1"/>
          <p:nvPr/>
        </p:nvSpPr>
        <p:spPr>
          <a:xfrm>
            <a:off x="10412988" y="1742158"/>
            <a:ext cx="575635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Enfermedad General</a:t>
            </a:r>
          </a:p>
        </p:txBody>
      </p:sp>
      <p:sp>
        <p:nvSpPr>
          <p:cNvPr id="437" name="Shape"/>
          <p:cNvSpPr/>
          <p:nvPr/>
        </p:nvSpPr>
        <p:spPr>
          <a:xfrm>
            <a:off x="9409688" y="1634247"/>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438" name="1"/>
          <p:cNvSpPr txBox="1"/>
          <p:nvPr/>
        </p:nvSpPr>
        <p:spPr>
          <a:xfrm>
            <a:off x="9606684" y="1704097"/>
            <a:ext cx="35530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t>1</a:t>
            </a:r>
          </a:p>
        </p:txBody>
      </p:sp>
      <p:sp>
        <p:nvSpPr>
          <p:cNvPr id="439" name="Sparkvision provided organic linens, biodegradable toiletries, and energy-efficient lighting."/>
          <p:cNvSpPr txBox="1"/>
          <p:nvPr/>
        </p:nvSpPr>
        <p:spPr>
          <a:xfrm>
            <a:off x="14886709" y="1848188"/>
            <a:ext cx="789915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rgbClr val="81A492"/>
                </a:solidFill>
              </a:defRPr>
            </a:lvl1pPr>
          </a:lstStyle>
          <a:p>
            <a:pPr algn="l" fontAlgn="ctr"/>
            <a:r>
              <a:rPr lang="es-MX" sz="2400" b="0" i="0" u="none" strike="noStrike" dirty="0">
                <a:solidFill>
                  <a:schemeClr val="accent3">
                    <a:lumMod val="20000"/>
                    <a:lumOff val="80000"/>
                  </a:schemeClr>
                </a:solidFill>
                <a:effectLst/>
              </a:rPr>
              <a:t>Incapacidad original, epicrisis y copia de Cédula de Ciudadanía.</a:t>
            </a:r>
          </a:p>
        </p:txBody>
      </p:sp>
      <p:sp>
        <p:nvSpPr>
          <p:cNvPr id="440" name="Line"/>
          <p:cNvSpPr/>
          <p:nvPr/>
        </p:nvSpPr>
        <p:spPr>
          <a:xfrm>
            <a:off x="9409688" y="3197896"/>
            <a:ext cx="11482532"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442" name="Guest-Centric Approach"/>
          <p:cNvSpPr txBox="1"/>
          <p:nvPr/>
        </p:nvSpPr>
        <p:spPr>
          <a:xfrm>
            <a:off x="10412988" y="3568784"/>
            <a:ext cx="575635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Licencia de Maternidad</a:t>
            </a:r>
          </a:p>
        </p:txBody>
      </p:sp>
      <p:sp>
        <p:nvSpPr>
          <p:cNvPr id="443" name="Shape"/>
          <p:cNvSpPr/>
          <p:nvPr/>
        </p:nvSpPr>
        <p:spPr>
          <a:xfrm>
            <a:off x="9409688" y="3460873"/>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444" name="2"/>
          <p:cNvSpPr txBox="1"/>
          <p:nvPr/>
        </p:nvSpPr>
        <p:spPr>
          <a:xfrm>
            <a:off x="9606684" y="3530723"/>
            <a:ext cx="35530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t>2</a:t>
            </a:r>
          </a:p>
        </p:txBody>
      </p:sp>
      <p:sp>
        <p:nvSpPr>
          <p:cNvPr id="445" name="Sparkvision's products prioritized guest comfort and sustainability"/>
          <p:cNvSpPr txBox="1"/>
          <p:nvPr/>
        </p:nvSpPr>
        <p:spPr>
          <a:xfrm>
            <a:off x="14886709" y="3464663"/>
            <a:ext cx="7899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rgbClr val="81A492"/>
                </a:solidFill>
              </a:defRPr>
            </a:lvl1pPr>
          </a:lstStyle>
          <a:p>
            <a:pPr algn="l" fontAlgn="ctr"/>
            <a:r>
              <a:rPr lang="es-MX" sz="2400" b="0" i="0" u="none" strike="noStrike" dirty="0">
                <a:solidFill>
                  <a:schemeClr val="accent3">
                    <a:lumMod val="20000"/>
                    <a:lumOff val="80000"/>
                  </a:schemeClr>
                </a:solidFill>
                <a:effectLst/>
              </a:rPr>
              <a:t>Incapacidad original. Registro Civil del hijo (a) y/o Registro de Nacido Vivo, historia clínica (donde se especifique, las semanas de gestación que tenía el bebé al momento de nacer).</a:t>
            </a:r>
          </a:p>
        </p:txBody>
      </p:sp>
      <p:sp>
        <p:nvSpPr>
          <p:cNvPr id="446" name="Line"/>
          <p:cNvSpPr/>
          <p:nvPr/>
        </p:nvSpPr>
        <p:spPr>
          <a:xfrm>
            <a:off x="9409688" y="5501967"/>
            <a:ext cx="11482532"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447" name="Cost Savings"/>
          <p:cNvSpPr txBox="1"/>
          <p:nvPr/>
        </p:nvSpPr>
        <p:spPr>
          <a:xfrm>
            <a:off x="10412988" y="5872855"/>
            <a:ext cx="575635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Licencia de Paternidad</a:t>
            </a:r>
          </a:p>
        </p:txBody>
      </p:sp>
      <p:sp>
        <p:nvSpPr>
          <p:cNvPr id="448" name="Shape"/>
          <p:cNvSpPr/>
          <p:nvPr/>
        </p:nvSpPr>
        <p:spPr>
          <a:xfrm>
            <a:off x="9409688" y="5764944"/>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449" name="3"/>
          <p:cNvSpPr txBox="1"/>
          <p:nvPr/>
        </p:nvSpPr>
        <p:spPr>
          <a:xfrm>
            <a:off x="9606684" y="5834794"/>
            <a:ext cx="35530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t>3</a:t>
            </a:r>
          </a:p>
        </p:txBody>
      </p:sp>
      <p:sp>
        <p:nvSpPr>
          <p:cNvPr id="450" name="Sparkvision's solutions helped reduce utility bills and maintenance costs"/>
          <p:cNvSpPr txBox="1"/>
          <p:nvPr/>
        </p:nvSpPr>
        <p:spPr>
          <a:xfrm>
            <a:off x="14886708" y="5946938"/>
            <a:ext cx="789915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rgbClr val="81A492"/>
                </a:solidFill>
              </a:defRPr>
            </a:lvl1pPr>
          </a:lstStyle>
          <a:p>
            <a:pPr algn="l" fontAlgn="ctr"/>
            <a:r>
              <a:rPr lang="es-MX" sz="2400" b="0" i="0" u="none" strike="noStrike" dirty="0">
                <a:solidFill>
                  <a:schemeClr val="accent3">
                    <a:lumMod val="20000"/>
                    <a:lumOff val="80000"/>
                  </a:schemeClr>
                </a:solidFill>
                <a:effectLst/>
                <a:latin typeface="Houschka Head Light"/>
              </a:rPr>
              <a:t>Historia clínica de la madre. Registro Civil del hijo (o) y copia de la Cédula de Ciudadanía del padre.  (La Licencia de Paternidad se debe radicar dentro de los 30 dios siguientes al nacimiento del bebé, si se vence la EPS. no nos reconocerá el pago).</a:t>
            </a:r>
          </a:p>
        </p:txBody>
      </p:sp>
      <p:pic>
        <p:nvPicPr>
          <p:cNvPr id="2" name="Imagen 1">
            <a:extLst>
              <a:ext uri="{FF2B5EF4-FFF2-40B4-BE49-F238E27FC236}">
                <a16:creationId xmlns:a16="http://schemas.microsoft.com/office/drawing/2014/main" id="{9B808F73-4A8C-8804-A43A-EFF5B2146EDD}"/>
              </a:ext>
            </a:extLst>
          </p:cNvPr>
          <p:cNvPicPr>
            <a:picLocks noChangeAspect="1"/>
          </p:cNvPicPr>
          <p:nvPr/>
        </p:nvPicPr>
        <p:blipFill>
          <a:blip r:embed="rId2"/>
          <a:stretch>
            <a:fillRect/>
          </a:stretch>
        </p:blipFill>
        <p:spPr>
          <a:xfrm>
            <a:off x="1674456" y="1433383"/>
            <a:ext cx="3886200" cy="499241"/>
          </a:xfrm>
          <a:prstGeom prst="rect">
            <a:avLst/>
          </a:prstGeom>
        </p:spPr>
      </p:pic>
      <p:sp>
        <p:nvSpPr>
          <p:cNvPr id="3" name="Line">
            <a:extLst>
              <a:ext uri="{FF2B5EF4-FFF2-40B4-BE49-F238E27FC236}">
                <a16:creationId xmlns:a16="http://schemas.microsoft.com/office/drawing/2014/main" id="{85CC912D-8244-D134-3F68-26CDC7D96BD6}"/>
              </a:ext>
            </a:extLst>
          </p:cNvPr>
          <p:cNvSpPr/>
          <p:nvPr/>
        </p:nvSpPr>
        <p:spPr>
          <a:xfrm>
            <a:off x="9409688" y="8761755"/>
            <a:ext cx="11482532"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5" name="Cost Savings">
            <a:extLst>
              <a:ext uri="{FF2B5EF4-FFF2-40B4-BE49-F238E27FC236}">
                <a16:creationId xmlns:a16="http://schemas.microsoft.com/office/drawing/2014/main" id="{B5CBBC44-E54C-0273-1681-A9F6410E733F}"/>
              </a:ext>
            </a:extLst>
          </p:cNvPr>
          <p:cNvSpPr txBox="1"/>
          <p:nvPr/>
        </p:nvSpPr>
        <p:spPr>
          <a:xfrm>
            <a:off x="10412988" y="9132643"/>
            <a:ext cx="575635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Accidente de Trabajo</a:t>
            </a:r>
          </a:p>
        </p:txBody>
      </p:sp>
      <p:sp>
        <p:nvSpPr>
          <p:cNvPr id="6" name="Shape">
            <a:extLst>
              <a:ext uri="{FF2B5EF4-FFF2-40B4-BE49-F238E27FC236}">
                <a16:creationId xmlns:a16="http://schemas.microsoft.com/office/drawing/2014/main" id="{0D5A452B-10AC-29E0-5FDF-A6CC88520F0E}"/>
              </a:ext>
            </a:extLst>
          </p:cNvPr>
          <p:cNvSpPr/>
          <p:nvPr/>
        </p:nvSpPr>
        <p:spPr>
          <a:xfrm>
            <a:off x="9409688" y="9024732"/>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7" name="3">
            <a:extLst>
              <a:ext uri="{FF2B5EF4-FFF2-40B4-BE49-F238E27FC236}">
                <a16:creationId xmlns:a16="http://schemas.microsoft.com/office/drawing/2014/main" id="{46DE3891-4791-3027-8D4B-4014F69F5941}"/>
              </a:ext>
            </a:extLst>
          </p:cNvPr>
          <p:cNvSpPr txBox="1"/>
          <p:nvPr/>
        </p:nvSpPr>
        <p:spPr>
          <a:xfrm>
            <a:off x="9606684" y="9094582"/>
            <a:ext cx="35530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rPr lang="es-ES" dirty="0"/>
              <a:t>4</a:t>
            </a:r>
            <a:endParaRPr dirty="0"/>
          </a:p>
        </p:txBody>
      </p:sp>
      <p:sp>
        <p:nvSpPr>
          <p:cNvPr id="8" name="Sparkvision's solutions helped reduce utility bills and maintenance costs">
            <a:extLst>
              <a:ext uri="{FF2B5EF4-FFF2-40B4-BE49-F238E27FC236}">
                <a16:creationId xmlns:a16="http://schemas.microsoft.com/office/drawing/2014/main" id="{2D9F410E-BFF2-6527-A364-5D3D61CAE5A3}"/>
              </a:ext>
            </a:extLst>
          </p:cNvPr>
          <p:cNvSpPr txBox="1"/>
          <p:nvPr/>
        </p:nvSpPr>
        <p:spPr>
          <a:xfrm>
            <a:off x="14886708" y="9283555"/>
            <a:ext cx="7899150"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rgbClr val="81A492"/>
                </a:solidFill>
              </a:defRPr>
            </a:lvl1pPr>
          </a:lstStyle>
          <a:p>
            <a:pPr algn="l" fontAlgn="ctr"/>
            <a:r>
              <a:rPr lang="es-MX" sz="2400" b="0" i="0" u="none" strike="noStrike" dirty="0">
                <a:solidFill>
                  <a:schemeClr val="accent3">
                    <a:lumMod val="20000"/>
                    <a:lumOff val="80000"/>
                  </a:schemeClr>
                </a:solidFill>
                <a:effectLst/>
                <a:latin typeface="Houschka Head Light"/>
              </a:rPr>
              <a:t>Incapacidad original, copia de la Cédula de Ciudadania y FURAT (que coincida con la fecha de los hechos).</a:t>
            </a:r>
          </a:p>
        </p:txBody>
      </p:sp>
      <p:sp>
        <p:nvSpPr>
          <p:cNvPr id="9" name="Line">
            <a:extLst>
              <a:ext uri="{FF2B5EF4-FFF2-40B4-BE49-F238E27FC236}">
                <a16:creationId xmlns:a16="http://schemas.microsoft.com/office/drawing/2014/main" id="{9E4488E0-1666-A02C-D893-0796A24175C2}"/>
              </a:ext>
            </a:extLst>
          </p:cNvPr>
          <p:cNvSpPr/>
          <p:nvPr/>
        </p:nvSpPr>
        <p:spPr>
          <a:xfrm>
            <a:off x="9409688" y="10646609"/>
            <a:ext cx="11482532" cy="1"/>
          </a:xfrm>
          <a:prstGeom prst="line">
            <a:avLst/>
          </a:prstGeom>
          <a:ln w="25400">
            <a:solidFill>
              <a:srgbClr val="246551"/>
            </a:solidFill>
            <a:miter lim="400000"/>
          </a:ln>
        </p:spPr>
        <p:txBody>
          <a:bodyPr lIns="50800" tIns="50800" rIns="50800" bIns="50800" anchor="ctr"/>
          <a:lstStyle/>
          <a:p>
            <a:pPr>
              <a:defRPr>
                <a:solidFill>
                  <a:schemeClr val="accent3">
                    <a:hueOff val="9941506"/>
                    <a:satOff val="-66063"/>
                    <a:lumOff val="-5172"/>
                  </a:schemeClr>
                </a:solidFill>
                <a:latin typeface="Arial"/>
                <a:ea typeface="Arial"/>
                <a:cs typeface="Arial"/>
                <a:sym typeface="Arial"/>
              </a:defRPr>
            </a:pPr>
            <a:endParaRPr/>
          </a:p>
        </p:txBody>
      </p:sp>
      <p:sp>
        <p:nvSpPr>
          <p:cNvPr id="10" name="Cost Savings">
            <a:extLst>
              <a:ext uri="{FF2B5EF4-FFF2-40B4-BE49-F238E27FC236}">
                <a16:creationId xmlns:a16="http://schemas.microsoft.com/office/drawing/2014/main" id="{B8DE03EE-786F-82F9-6E0D-DF3C70FCEABE}"/>
              </a:ext>
            </a:extLst>
          </p:cNvPr>
          <p:cNvSpPr txBox="1"/>
          <p:nvPr/>
        </p:nvSpPr>
        <p:spPr>
          <a:xfrm>
            <a:off x="10412988" y="11017497"/>
            <a:ext cx="5756350"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600">
                <a:solidFill>
                  <a:schemeClr val="accent3">
                    <a:hueOff val="1112934"/>
                    <a:satOff val="-18865"/>
                    <a:lumOff val="38552"/>
                  </a:schemeClr>
                </a:solidFill>
              </a:defRPr>
            </a:lvl1pPr>
          </a:lstStyle>
          <a:p>
            <a:pPr algn="l" fontAlgn="ctr"/>
            <a:r>
              <a:rPr lang="es-CO" sz="2800" b="1" i="0" u="none" strike="noStrike" dirty="0">
                <a:solidFill>
                  <a:srgbClr val="92D050"/>
                </a:solidFill>
                <a:effectLst/>
                <a:latin typeface="Houschka Head Light"/>
              </a:rPr>
              <a:t>Accidente de Tránsito</a:t>
            </a:r>
          </a:p>
        </p:txBody>
      </p:sp>
      <p:sp>
        <p:nvSpPr>
          <p:cNvPr id="11" name="Shape">
            <a:extLst>
              <a:ext uri="{FF2B5EF4-FFF2-40B4-BE49-F238E27FC236}">
                <a16:creationId xmlns:a16="http://schemas.microsoft.com/office/drawing/2014/main" id="{9189EC51-C699-5FC7-0FE9-34D1EECC7640}"/>
              </a:ext>
            </a:extLst>
          </p:cNvPr>
          <p:cNvSpPr/>
          <p:nvPr/>
        </p:nvSpPr>
        <p:spPr>
          <a:xfrm>
            <a:off x="9409688" y="10909586"/>
            <a:ext cx="749301" cy="749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2" y="21594"/>
                  <a:pt x="21594" y="16762"/>
                  <a:pt x="21600" y="10800"/>
                </a:cubicBezTo>
                <a:cubicBezTo>
                  <a:pt x="21600" y="4835"/>
                  <a:pt x="16765" y="0"/>
                  <a:pt x="10800" y="0"/>
                </a:cubicBezTo>
                <a:close/>
                <a:moveTo>
                  <a:pt x="10800" y="1794"/>
                </a:moveTo>
                <a:cubicBezTo>
                  <a:pt x="15769" y="1799"/>
                  <a:pt x="19801" y="5831"/>
                  <a:pt x="19806" y="10800"/>
                </a:cubicBezTo>
                <a:cubicBezTo>
                  <a:pt x="19806" y="15771"/>
                  <a:pt x="15771" y="19797"/>
                  <a:pt x="10800" y="19797"/>
                </a:cubicBezTo>
                <a:cubicBezTo>
                  <a:pt x="5829" y="19797"/>
                  <a:pt x="1803" y="15771"/>
                  <a:pt x="1803" y="10800"/>
                </a:cubicBezTo>
                <a:cubicBezTo>
                  <a:pt x="1803" y="5829"/>
                  <a:pt x="5829" y="1794"/>
                  <a:pt x="10800" y="1794"/>
                </a:cubicBezTo>
                <a:close/>
              </a:path>
            </a:pathLst>
          </a:custGeom>
          <a:solidFill>
            <a:schemeClr val="accent1">
              <a:hueOff val="-6770339"/>
              <a:satOff val="-31847"/>
              <a:lumOff val="19183"/>
            </a:schemeClr>
          </a:solidFill>
          <a:ln w="12700">
            <a:miter lim="400000"/>
          </a:ln>
        </p:spPr>
        <p:txBody>
          <a:bodyPr tIns="91439" bIns="91439" anchor="ctr"/>
          <a:lstStyle/>
          <a:p>
            <a:pPr defTabSz="914400">
              <a:defRPr sz="2000" b="1">
                <a:solidFill>
                  <a:srgbClr val="FDFDFD"/>
                </a:solidFill>
                <a:latin typeface="Arial"/>
                <a:ea typeface="Arial"/>
                <a:cs typeface="Arial"/>
                <a:sym typeface="Arial"/>
              </a:defRPr>
            </a:pPr>
            <a:endParaRPr/>
          </a:p>
        </p:txBody>
      </p:sp>
      <p:sp>
        <p:nvSpPr>
          <p:cNvPr id="12" name="3">
            <a:extLst>
              <a:ext uri="{FF2B5EF4-FFF2-40B4-BE49-F238E27FC236}">
                <a16:creationId xmlns:a16="http://schemas.microsoft.com/office/drawing/2014/main" id="{DE5C10F7-AB4C-0C56-3228-F5017FF9B73E}"/>
              </a:ext>
            </a:extLst>
          </p:cNvPr>
          <p:cNvSpPr txBox="1"/>
          <p:nvPr/>
        </p:nvSpPr>
        <p:spPr>
          <a:xfrm>
            <a:off x="9606684" y="10979436"/>
            <a:ext cx="35530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defRPr sz="3200">
                <a:solidFill>
                  <a:schemeClr val="accent1">
                    <a:hueOff val="-6770339"/>
                    <a:satOff val="-31847"/>
                    <a:lumOff val="19183"/>
                  </a:schemeClr>
                </a:solidFill>
                <a:latin typeface="+mn-lt"/>
                <a:ea typeface="+mn-ea"/>
                <a:cs typeface="+mn-cs"/>
                <a:sym typeface="Plus Jakarta Sans Regular Bold"/>
              </a:defRPr>
            </a:lvl1pPr>
          </a:lstStyle>
          <a:p>
            <a:r>
              <a:rPr lang="es-ES" dirty="0"/>
              <a:t>5</a:t>
            </a:r>
            <a:endParaRPr dirty="0"/>
          </a:p>
        </p:txBody>
      </p:sp>
      <p:sp>
        <p:nvSpPr>
          <p:cNvPr id="13" name="Sparkvision's solutions helped reduce utility bills and maintenance costs">
            <a:extLst>
              <a:ext uri="{FF2B5EF4-FFF2-40B4-BE49-F238E27FC236}">
                <a16:creationId xmlns:a16="http://schemas.microsoft.com/office/drawing/2014/main" id="{4362F90D-211A-DC5B-388F-1EA1D2E554D4}"/>
              </a:ext>
            </a:extLst>
          </p:cNvPr>
          <p:cNvSpPr txBox="1"/>
          <p:nvPr/>
        </p:nvSpPr>
        <p:spPr>
          <a:xfrm>
            <a:off x="14886708" y="10983743"/>
            <a:ext cx="7899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rgbClr val="81A492"/>
                </a:solidFill>
              </a:defRPr>
            </a:lvl1pPr>
          </a:lstStyle>
          <a:p>
            <a:pPr algn="l" fontAlgn="ctr"/>
            <a:r>
              <a:rPr lang="es-MX" sz="2400" b="0" i="0" u="none" strike="noStrike" dirty="0">
                <a:solidFill>
                  <a:schemeClr val="accent3">
                    <a:lumMod val="20000"/>
                    <a:lumOff val="80000"/>
                  </a:schemeClr>
                </a:solidFill>
                <a:effectLst/>
                <a:latin typeface="Houschka Head Light"/>
              </a:rPr>
              <a:t>Incapacidad original, epicrisis, copia SOAT y copio FURIPS (al no tener alguno de estos documentos, debe hacer una declaración juramentado en notaría).</a:t>
            </a:r>
          </a:p>
        </p:txBody>
      </p:sp>
    </p:spTree>
    <p:extLst>
      <p:ext uri="{BB962C8B-B14F-4D97-AF65-F5344CB8AC3E}">
        <p14:creationId xmlns:p14="http://schemas.microsoft.com/office/powerpoint/2010/main" val="261374693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BABAB"/>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Plus Jakarta Sans Regular Regular"/>
        <a:ea typeface="Plus Jakarta Sans Regular Regular"/>
        <a:cs typeface="Plus Jakarta Sans Regular Regular"/>
      </a:majorFont>
      <a:minorFont>
        <a:latin typeface="Plus Jakarta Sans Regular Bold"/>
        <a:ea typeface="Plus Jakarta Sans Regular Bold"/>
        <a:cs typeface="Plus Jakarta Sans Regular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6770339"/>
            <a:satOff val="-31847"/>
            <a:lumOff val="19183"/>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BABAB"/>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Plus Jakarta Sans Regular Regular"/>
        <a:ea typeface="Plus Jakarta Sans Regular Regular"/>
        <a:cs typeface="Plus Jakarta Sans Regular Regular"/>
      </a:majorFont>
      <a:minorFont>
        <a:latin typeface="Plus Jakarta Sans Regular Bold"/>
        <a:ea typeface="Plus Jakarta Sans Regular Bold"/>
        <a:cs typeface="Plus Jakarta Sans Regular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6770339"/>
            <a:satOff val="-31847"/>
            <a:lumOff val="19183"/>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j-lt"/>
            <a:ea typeface="+mj-ea"/>
            <a:cs typeface="+mj-cs"/>
            <a:sym typeface="Plus Jakarta Sans Regular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{B7415339-065C-5442-BC35-D4A15ADC9422}tf16401378</Template>
  <TotalTime>309</TotalTime>
  <Words>1016</Words>
  <Application>Microsoft Macintosh PowerPoint</Application>
  <PresentationFormat>Personalizado</PresentationFormat>
  <Paragraphs>131</Paragraphs>
  <Slides>13</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Arial</vt:lpstr>
      <vt:lpstr>Calibri</vt:lpstr>
      <vt:lpstr>Encode Sans Medium</vt:lpstr>
      <vt:lpstr>Encode Sans Medium</vt:lpstr>
      <vt:lpstr>Helvetica</vt:lpstr>
      <vt:lpstr>Helvetica Neue</vt:lpstr>
      <vt:lpstr>Houschka Head Light</vt:lpstr>
      <vt:lpstr>Inter Regular</vt:lpstr>
      <vt:lpstr>Inter Tight</vt:lpstr>
      <vt:lpstr>Plus Jakarta Sans Regular Bold</vt:lpstr>
      <vt:lpstr>Plus Jakarta Sans Regular Regular</vt:lpstr>
      <vt:lpstr>21_BasicWhite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cp:revision>
  <dcterms:modified xsi:type="dcterms:W3CDTF">2024-11-02T18:46:59Z</dcterms:modified>
</cp:coreProperties>
</file>